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14" r:id="rId3"/>
    <p:sldId id="315" r:id="rId4"/>
    <p:sldId id="316" r:id="rId5"/>
    <p:sldId id="317" r:id="rId6"/>
    <p:sldId id="318" r:id="rId7"/>
    <p:sldId id="319" r:id="rId8"/>
    <p:sldId id="320" r:id="rId9"/>
    <p:sldId id="321" r:id="rId10"/>
    <p:sldId id="322" r:id="rId11"/>
    <p:sldId id="323" r:id="rId12"/>
    <p:sldId id="324" r:id="rId13"/>
    <p:sldId id="329" r:id="rId14"/>
    <p:sldId id="325" r:id="rId15"/>
    <p:sldId id="326" r:id="rId16"/>
    <p:sldId id="327" r:id="rId17"/>
    <p:sldId id="328" r:id="rId18"/>
    <p:sldId id="330" r:id="rId19"/>
    <p:sldId id="331"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99" d="100"/>
          <a:sy n="99" d="100"/>
        </p:scale>
        <p:origin x="-133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28/07/1441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28/07/1441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28/07/1441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28/07/1441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http://www.bbclibrarysales.com/sprog186/Scratch-blood-micro.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ar.wikipedia.org/wiki/%D8%A8%D8%B7%D9%8A%D9%86" TargetMode="External"/><Relationship Id="rId2" Type="http://schemas.openxmlformats.org/officeDocument/2006/relationships/hyperlink" Target="http://ar.wikipedia.org/w/index.php?title=%D8%B6%D9%81%D9%8A%D8%B1%D8%A9_%D9%85%D8%B4%D9%8A%D9%85%D9%8A%D8%A9&amp;action=edit&amp;redlink=1" TargetMode="External"/><Relationship Id="rId1" Type="http://schemas.openxmlformats.org/officeDocument/2006/relationships/slideLayout" Target="../slideLayouts/slideLayout2.xml"/><Relationship Id="rId5" Type="http://schemas.openxmlformats.org/officeDocument/2006/relationships/hyperlink" Target="http://ar.wikipedia.org/wiki/%D8%AD%D8%A8%D9%84_%D8%B4%D9%88%D9%83%D9%8A" TargetMode="External"/><Relationship Id="rId4" Type="http://schemas.openxmlformats.org/officeDocument/2006/relationships/hyperlink" Target="http://ar.wikipedia.org/wiki/%D8%AF%D9%85%D8%A7%D8%BA"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3rbdr.net/%D8%A7%D9%84%D8%B3%D8%A7%D8%A6%D9%84-%D8%A7%D9%84%D8%B4%D9%88%D9%83%D9%89-cerebrospinal-fluid.html" TargetMode="External"/><Relationship Id="rId2" Type="http://schemas.openxmlformats.org/officeDocument/2006/relationships/hyperlink" Target="http://www.3rbdr.net/%D8%B6%D8%BA%D8%B7-%D8%A7%D9%84%D8%AF%D9%85-%D9%83%D9%8A%D9%81-%D9%8A%D8%AD%D8%A7%D9%81%D8%B8-%D8%A7%D9%84%D8%AC%D8%B3%D9%85-%D8%B9%D9%84%D9%89-%D8%B6%D8%BA%D8%B7-%D8%A7%D9%84%D8%AF%D9%85.html" TargetMode="External"/><Relationship Id="rId1" Type="http://schemas.openxmlformats.org/officeDocument/2006/relationships/slideLayout" Target="../slideLayouts/slideLayout2.xml"/><Relationship Id="rId4" Type="http://schemas.openxmlformats.org/officeDocument/2006/relationships/hyperlink" Target="http://www.3rbdr.net/category/%d9%82%d9%84%d8%a8-%d9%88%d8%a3%d9%88%d8%b9%d9%8a%d8%a9-%d8%af%d9%85%d9%88%d9%8a%d8%a9"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3rbdr.net/%d8%a7%d9%84%d8%aa%d9%87%d8%a7%d8%a8-%d8%a7%d9%84%d8%b3%d8%ad%d8%a7%d9%8a%d8%a7-%d8%a7%d9%84%d9%81%d9%8a%d8%b1%d9%88%d8%b3%d9%8a-viral-meningiti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ar.wikipedia.org/wiki/%D9%85%D9%84%D8%AD_(%D9%83%D9%8A%D9%85%D9%8A%D8%A7%D8%A1)" TargetMode="External"/><Relationship Id="rId3" Type="http://schemas.openxmlformats.org/officeDocument/2006/relationships/hyperlink" Target="https://ar.wikipedia.org/wiki/%D9%83%D9%84%D9%8A%D8%A9" TargetMode="External"/><Relationship Id="rId7" Type="http://schemas.openxmlformats.org/officeDocument/2006/relationships/hyperlink" Target="https://ar.wikipedia.org/wiki/%D8%A5%D8%AD%D9%84%D9%8A%D9%84" TargetMode="External"/><Relationship Id="rId2" Type="http://schemas.openxmlformats.org/officeDocument/2006/relationships/hyperlink" Target="https://ar.wikipedia.org/wiki/%D8%A7%D9%84%D8%B3%D9%88%D8%A7%D8%A6%D9%84_%D8%A7%D9%84%D8%AC%D8%B3%D9%85%D9%8A%D8%A9" TargetMode="External"/><Relationship Id="rId1" Type="http://schemas.openxmlformats.org/officeDocument/2006/relationships/slideLayout" Target="../slideLayouts/slideLayout2.xml"/><Relationship Id="rId6" Type="http://schemas.openxmlformats.org/officeDocument/2006/relationships/hyperlink" Target="https://ar.wikipedia.org/wiki/%D9%85%D8%AB%D8%A7%D9%86%D8%A9" TargetMode="External"/><Relationship Id="rId5" Type="http://schemas.openxmlformats.org/officeDocument/2006/relationships/hyperlink" Target="https://ar.wikipedia.org/wiki/%D8%AD%D8%A7%D9%84%D8%A8" TargetMode="External"/><Relationship Id="rId10" Type="http://schemas.openxmlformats.org/officeDocument/2006/relationships/image" Target="../media/image3.jpeg"/><Relationship Id="rId4" Type="http://schemas.openxmlformats.org/officeDocument/2006/relationships/hyperlink" Target="https://ar.wikipedia.org/wiki/%D8%AF%D9%85" TargetMode="External"/><Relationship Id="rId9" Type="http://schemas.openxmlformats.org/officeDocument/2006/relationships/hyperlink" Target="https://ar.wikipedia.org/wiki/%D9%8A%D9%88%D8%B1%D9%8A%D8%A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71481"/>
            <a:ext cx="7772400" cy="1643074"/>
          </a:xfrm>
        </p:spPr>
        <p:txBody>
          <a:bodyPr>
            <a:normAutofit fontScale="90000"/>
          </a:bodyPr>
          <a:lstStyle/>
          <a:p>
            <a:pPr algn="r"/>
            <a:r>
              <a:rPr lang="ar-EG" b="1" u="sng" dirty="0" err="1" smtClean="0">
                <a:solidFill>
                  <a:schemeClr val="accent2"/>
                </a:solidFill>
              </a:rPr>
              <a:t>المحاضره</a:t>
            </a:r>
            <a:r>
              <a:rPr lang="ar-EG" b="1" u="sng" dirty="0" smtClean="0">
                <a:solidFill>
                  <a:schemeClr val="accent2"/>
                </a:solidFill>
              </a:rPr>
              <a:t> </a:t>
            </a:r>
            <a:r>
              <a:rPr lang="ar-EG" b="1" u="sng" dirty="0" err="1" smtClean="0">
                <a:solidFill>
                  <a:schemeClr val="accent2"/>
                </a:solidFill>
              </a:rPr>
              <a:t>السابعه</a:t>
            </a:r>
            <a:r>
              <a:rPr lang="ar-EG" b="1" u="sng" dirty="0" smtClean="0">
                <a:solidFill>
                  <a:schemeClr val="accent2"/>
                </a:solidFill>
              </a:rPr>
              <a:t> </a:t>
            </a:r>
            <a:r>
              <a:rPr lang="ar-EG" b="1" u="sng" dirty="0" smtClean="0">
                <a:solidFill>
                  <a:schemeClr val="accent2"/>
                </a:solidFill>
              </a:rPr>
              <a:t/>
            </a:r>
            <a:br>
              <a:rPr lang="ar-EG" b="1" u="sng" dirty="0" smtClean="0">
                <a:solidFill>
                  <a:schemeClr val="accent2"/>
                </a:solidFill>
              </a:rPr>
            </a:br>
            <a:r>
              <a:rPr lang="ar-EG" b="1" dirty="0" smtClean="0">
                <a:solidFill>
                  <a:schemeClr val="accent2"/>
                </a:solidFill>
              </a:rPr>
              <a:t>         </a:t>
            </a:r>
            <a:r>
              <a:rPr lang="ar-EG" b="1" dirty="0" smtClean="0">
                <a:solidFill>
                  <a:schemeClr val="accent1"/>
                </a:solidFill>
              </a:rPr>
              <a:t>كيمياء </a:t>
            </a:r>
            <a:r>
              <a:rPr lang="ar-EG" b="1" dirty="0" smtClean="0">
                <a:solidFill>
                  <a:schemeClr val="accent1"/>
                </a:solidFill>
              </a:rPr>
              <a:t>الدم والسوائل  </a:t>
            </a:r>
            <a:r>
              <a:rPr lang="ar-EG" b="1" dirty="0" err="1" smtClean="0">
                <a:solidFill>
                  <a:schemeClr val="accent1"/>
                </a:solidFill>
              </a:rPr>
              <a:t>الحيويه</a:t>
            </a:r>
            <a:r>
              <a:rPr lang="en-US" dirty="0" smtClean="0">
                <a:solidFill>
                  <a:schemeClr val="accent1"/>
                </a:solidFill>
              </a:rPr>
              <a:t/>
            </a:r>
            <a:br>
              <a:rPr lang="en-US" dirty="0" smtClean="0">
                <a:solidFill>
                  <a:schemeClr val="accent1"/>
                </a:solidFill>
              </a:rPr>
            </a:br>
            <a:r>
              <a:rPr lang="en-US" b="1" dirty="0" smtClean="0">
                <a:solidFill>
                  <a:schemeClr val="accent1"/>
                </a:solidFill>
              </a:rPr>
              <a:t>Blood and Body Fluids Chemistry </a:t>
            </a:r>
            <a:r>
              <a:rPr lang="en-US" dirty="0" smtClean="0"/>
              <a:t/>
            </a:r>
            <a:br>
              <a:rPr lang="en-US" dirty="0" smtClean="0"/>
            </a:br>
            <a:endParaRPr lang="ar-EG" dirty="0"/>
          </a:p>
        </p:txBody>
      </p:sp>
      <p:sp>
        <p:nvSpPr>
          <p:cNvPr id="3" name="عنوان فرعي 2"/>
          <p:cNvSpPr>
            <a:spLocks noGrp="1"/>
          </p:cNvSpPr>
          <p:nvPr>
            <p:ph type="subTitle" idx="1"/>
          </p:nvPr>
        </p:nvSpPr>
        <p:spPr>
          <a:xfrm>
            <a:off x="1371600" y="2071678"/>
            <a:ext cx="6400800" cy="4000528"/>
          </a:xfrm>
        </p:spPr>
        <p:txBody>
          <a:bodyPr>
            <a:normAutofit lnSpcReduction="10000"/>
          </a:bodyPr>
          <a:lstStyle/>
          <a:p>
            <a:endParaRPr lang="ar-EG" dirty="0" smtClean="0"/>
          </a:p>
          <a:p>
            <a:endParaRPr lang="ar-EG" dirty="0" smtClean="0"/>
          </a:p>
          <a:p>
            <a:endParaRPr lang="ar-EG" dirty="0" smtClean="0"/>
          </a:p>
          <a:p>
            <a:endParaRPr lang="ar-EG" dirty="0" smtClean="0"/>
          </a:p>
          <a:p>
            <a:r>
              <a:rPr lang="ar-EG" b="1" dirty="0" err="1" smtClean="0">
                <a:solidFill>
                  <a:schemeClr val="tx2"/>
                </a:solidFill>
              </a:rPr>
              <a:t>اعداد</a:t>
            </a:r>
            <a:endParaRPr lang="en-US" dirty="0" smtClean="0">
              <a:solidFill>
                <a:schemeClr val="tx2"/>
              </a:solidFill>
            </a:endParaRPr>
          </a:p>
          <a:p>
            <a:r>
              <a:rPr lang="ar-EG" b="1" dirty="0" smtClean="0">
                <a:solidFill>
                  <a:schemeClr val="tx2"/>
                </a:solidFill>
              </a:rPr>
              <a:t>أ.د / أحمد علي </a:t>
            </a:r>
            <a:r>
              <a:rPr lang="ar-EG" b="1" dirty="0" err="1" smtClean="0">
                <a:solidFill>
                  <a:schemeClr val="tx2"/>
                </a:solidFill>
              </a:rPr>
              <a:t>عبدالرحمن</a:t>
            </a:r>
            <a:endParaRPr lang="en-US" dirty="0" smtClean="0">
              <a:solidFill>
                <a:schemeClr val="tx2"/>
              </a:solidFill>
            </a:endParaRPr>
          </a:p>
          <a:p>
            <a:r>
              <a:rPr lang="ar-EG" b="1" dirty="0" smtClean="0">
                <a:solidFill>
                  <a:schemeClr val="tx2"/>
                </a:solidFill>
              </a:rPr>
              <a:t>أستاذ الكيمياء </a:t>
            </a:r>
            <a:r>
              <a:rPr lang="ar-EG" b="1" dirty="0" err="1" smtClean="0">
                <a:solidFill>
                  <a:schemeClr val="tx2"/>
                </a:solidFill>
              </a:rPr>
              <a:t>الحيويه</a:t>
            </a:r>
            <a:endParaRPr lang="en-US" dirty="0" smtClean="0">
              <a:solidFill>
                <a:schemeClr val="tx2"/>
              </a:solidFill>
            </a:endParaRPr>
          </a:p>
          <a:p>
            <a:endParaRPr lang="ar-EG" dirty="0"/>
          </a:p>
        </p:txBody>
      </p:sp>
      <p:pic>
        <p:nvPicPr>
          <p:cNvPr id="4" name="Picture 72" descr="http://upload.wikimedia.org/wikipedia/commons/2/24/Red_White_Blood_cells.jpg"/>
          <p:cNvPicPr/>
          <p:nvPr/>
        </p:nvPicPr>
        <p:blipFill>
          <a:blip r:embed="rId2"/>
          <a:srcRect/>
          <a:stretch>
            <a:fillRect/>
          </a:stretch>
        </p:blipFill>
        <p:spPr bwMode="auto">
          <a:xfrm>
            <a:off x="2143108" y="2571744"/>
            <a:ext cx="1980106" cy="1661747"/>
          </a:xfrm>
          <a:prstGeom prst="rect">
            <a:avLst/>
          </a:prstGeom>
          <a:noFill/>
          <a:ln w="9525">
            <a:noFill/>
            <a:miter lim="800000"/>
            <a:headEnd/>
            <a:tailEnd/>
          </a:ln>
        </p:spPr>
      </p:pic>
      <p:pic>
        <p:nvPicPr>
          <p:cNvPr id="5" name="Picture 1" descr="http://www.bbclibrarysales.com/sprog186/Scratch-blood-micro.jpg"/>
          <p:cNvPicPr/>
          <p:nvPr/>
        </p:nvPicPr>
        <p:blipFill>
          <a:blip r:embed="rId3" r:link="rId4"/>
          <a:srcRect/>
          <a:stretch>
            <a:fillRect/>
          </a:stretch>
        </p:blipFill>
        <p:spPr bwMode="auto">
          <a:xfrm>
            <a:off x="5072066" y="2571744"/>
            <a:ext cx="1888880" cy="167053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85728"/>
            <a:ext cx="8229600" cy="725470"/>
          </a:xfrm>
        </p:spPr>
        <p:txBody>
          <a:bodyPr>
            <a:normAutofit fontScale="90000"/>
          </a:bodyPr>
          <a:lstStyle/>
          <a:p>
            <a:pPr algn="r"/>
            <a:r>
              <a:rPr lang="en-US" sz="2400" b="1" u="sng" dirty="0" smtClean="0">
                <a:solidFill>
                  <a:schemeClr val="accent1"/>
                </a:solidFill>
              </a:rPr>
              <a:t/>
            </a:r>
            <a:br>
              <a:rPr lang="en-US" sz="2400" b="1" u="sng" dirty="0" smtClean="0">
                <a:solidFill>
                  <a:schemeClr val="accent1"/>
                </a:solidFill>
              </a:rPr>
            </a:br>
            <a:r>
              <a:rPr lang="ar-SA" sz="3600" b="1" dirty="0" err="1" smtClean="0">
                <a:solidFill>
                  <a:schemeClr val="accent1"/>
                </a:solidFill>
              </a:rPr>
              <a:t>اسباب</a:t>
            </a:r>
            <a:r>
              <a:rPr lang="ar-SA" sz="3600" b="1" dirty="0" smtClean="0">
                <a:solidFill>
                  <a:schemeClr val="accent1"/>
                </a:solidFill>
              </a:rPr>
              <a:t> ارتفاع مستوى </a:t>
            </a:r>
            <a:r>
              <a:rPr lang="ar-SA" sz="3600" b="1" dirty="0" err="1" smtClean="0">
                <a:solidFill>
                  <a:schemeClr val="accent1"/>
                </a:solidFill>
              </a:rPr>
              <a:t>البولينا</a:t>
            </a:r>
            <a:r>
              <a:rPr lang="ar-SA" sz="3600" b="1" dirty="0" smtClean="0">
                <a:solidFill>
                  <a:schemeClr val="accent1"/>
                </a:solidFill>
              </a:rPr>
              <a:t> في الدم</a:t>
            </a:r>
            <a:r>
              <a:rPr lang="en-US" sz="3600" b="1" dirty="0" smtClean="0">
                <a:solidFill>
                  <a:schemeClr val="accent1"/>
                </a:solidFill>
              </a:rPr>
              <a:t> :</a:t>
            </a:r>
            <a:r>
              <a:rPr lang="en-US" sz="3600" dirty="0" smtClean="0"/>
              <a:t/>
            </a:r>
            <a:br>
              <a:rPr lang="en-US" sz="3600" dirty="0" smtClean="0"/>
            </a:br>
            <a:endParaRPr lang="ar-EG" sz="3600" dirty="0"/>
          </a:p>
        </p:txBody>
      </p:sp>
      <p:sp>
        <p:nvSpPr>
          <p:cNvPr id="3" name="عنصر نائب للمحتوى 2"/>
          <p:cNvSpPr>
            <a:spLocks noGrp="1"/>
          </p:cNvSpPr>
          <p:nvPr>
            <p:ph idx="1"/>
          </p:nvPr>
        </p:nvSpPr>
        <p:spPr>
          <a:xfrm>
            <a:off x="457200" y="1142984"/>
            <a:ext cx="8229600" cy="4983179"/>
          </a:xfrm>
        </p:spPr>
        <p:txBody>
          <a:bodyPr>
            <a:normAutofit/>
          </a:bodyPr>
          <a:lstStyle/>
          <a:p>
            <a:r>
              <a:rPr lang="ar-SA" b="1" dirty="0" smtClean="0"/>
              <a:t>يزداد مستوى </a:t>
            </a:r>
            <a:r>
              <a:rPr lang="ar-SA" b="1" dirty="0" err="1" smtClean="0"/>
              <a:t>البولينا</a:t>
            </a:r>
            <a:r>
              <a:rPr lang="ar-SA" b="1" dirty="0" smtClean="0"/>
              <a:t> في الدم في الحالات التالية</a:t>
            </a:r>
            <a:r>
              <a:rPr lang="en-US" b="1" dirty="0" smtClean="0"/>
              <a:t> :</a:t>
            </a:r>
            <a:r>
              <a:rPr lang="en-US" dirty="0" smtClean="0"/>
              <a:t/>
            </a:r>
            <a:br>
              <a:rPr lang="en-US" dirty="0" smtClean="0"/>
            </a:br>
            <a:r>
              <a:rPr lang="ar-EG" dirty="0" smtClean="0"/>
              <a:t>*</a:t>
            </a:r>
            <a:r>
              <a:rPr lang="ar-SA" b="1" dirty="0" smtClean="0"/>
              <a:t>الالتهاب الكلوي الحاد والمزمن  </a:t>
            </a:r>
            <a:r>
              <a:rPr lang="ar-EG" b="1" dirty="0" smtClean="0"/>
              <a:t>     </a:t>
            </a:r>
            <a:br>
              <a:rPr lang="ar-EG" b="1" dirty="0" smtClean="0"/>
            </a:br>
            <a:r>
              <a:rPr lang="ar-SA" b="1" dirty="0" smtClean="0"/>
              <a:t>*الفشل الكلوي</a:t>
            </a:r>
            <a:r>
              <a:rPr lang="en-US" dirty="0" smtClean="0"/>
              <a:t> * </a:t>
            </a:r>
            <a:br>
              <a:rPr lang="en-US" dirty="0" smtClean="0"/>
            </a:br>
            <a:r>
              <a:rPr lang="ar-SA" b="1" dirty="0" smtClean="0"/>
              <a:t>*الانسداد البولي</a:t>
            </a:r>
            <a:r>
              <a:rPr lang="ar-EG" b="1" dirty="0" smtClean="0"/>
              <a:t>        </a:t>
            </a:r>
            <a:r>
              <a:rPr lang="ar-SA" b="1" dirty="0" smtClean="0"/>
              <a:t>                     </a:t>
            </a:r>
            <a:r>
              <a:rPr lang="ar-EG" b="1" dirty="0" smtClean="0"/>
              <a:t/>
            </a:r>
            <a:br>
              <a:rPr lang="ar-EG" b="1" dirty="0" smtClean="0"/>
            </a:br>
            <a:r>
              <a:rPr lang="ar-SA" b="1" dirty="0" smtClean="0"/>
              <a:t>*النزيف المعدي المعوي</a:t>
            </a:r>
            <a:r>
              <a:rPr lang="en-US" dirty="0" smtClean="0"/>
              <a:t>* </a:t>
            </a:r>
            <a:br>
              <a:rPr lang="en-US" dirty="0" smtClean="0"/>
            </a:br>
            <a:r>
              <a:rPr lang="ar-SA" b="1" dirty="0" smtClean="0"/>
              <a:t>*الصدمات العصبية وهبوط الغدة فوق الكلوية</a:t>
            </a:r>
            <a:r>
              <a:rPr lang="en-US" dirty="0" smtClean="0"/>
              <a:t> </a:t>
            </a:r>
            <a:br>
              <a:rPr lang="en-US" dirty="0" smtClean="0"/>
            </a:br>
            <a:r>
              <a:rPr lang="ar-SA" b="1" dirty="0" smtClean="0"/>
              <a:t>*التسمم </a:t>
            </a:r>
            <a:r>
              <a:rPr lang="ar-SA" b="1" dirty="0" err="1" smtClean="0"/>
              <a:t>بالزئبق</a:t>
            </a:r>
            <a:r>
              <a:rPr lang="ar-SA" b="1" dirty="0" smtClean="0"/>
              <a:t> وبعض </a:t>
            </a:r>
            <a:r>
              <a:rPr lang="ar-SA" b="1" dirty="0" err="1" smtClean="0"/>
              <a:t>الاملاح</a:t>
            </a:r>
            <a:r>
              <a:rPr lang="ar-SA" b="1" dirty="0" smtClean="0"/>
              <a:t> المعدنية الثقيلة</a:t>
            </a:r>
            <a:r>
              <a:rPr lang="en-US" dirty="0" smtClean="0"/>
              <a:t/>
            </a:r>
            <a:br>
              <a:rPr lang="en-US" dirty="0" smtClean="0"/>
            </a:b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chemeClr val="accent2"/>
                </a:solidFill>
              </a:rPr>
              <a:t/>
            </a:r>
            <a:br>
              <a:rPr lang="en-US" b="1" dirty="0" smtClean="0">
                <a:solidFill>
                  <a:schemeClr val="accent2"/>
                </a:solidFill>
              </a:rPr>
            </a:br>
            <a:r>
              <a:rPr lang="ar-SA" b="1" dirty="0" smtClean="0">
                <a:solidFill>
                  <a:schemeClr val="accent2"/>
                </a:solidFill>
              </a:rPr>
              <a:t>تركيب ووظائف السائل </a:t>
            </a:r>
            <a:r>
              <a:rPr lang="ar-SA" b="1" dirty="0" err="1" smtClean="0">
                <a:solidFill>
                  <a:schemeClr val="accent2"/>
                </a:solidFill>
              </a:rPr>
              <a:t>الشوكي</a:t>
            </a:r>
            <a:r>
              <a:rPr lang="en-US" dirty="0" smtClean="0"/>
              <a:t/>
            </a:r>
            <a:br>
              <a:rPr lang="en-US" dirty="0" smtClean="0"/>
            </a:br>
            <a:r>
              <a:rPr lang="en-US" b="1" dirty="0" smtClean="0">
                <a:solidFill>
                  <a:schemeClr val="accent2"/>
                </a:solidFill>
              </a:rPr>
              <a:t>Spinal fluid</a:t>
            </a:r>
            <a:r>
              <a:rPr lang="en-US" dirty="0" smtClean="0"/>
              <a:t/>
            </a:r>
            <a:br>
              <a:rPr lang="en-US" dirty="0" smtClean="0"/>
            </a:br>
            <a:endParaRPr lang="ar-EG" dirty="0"/>
          </a:p>
        </p:txBody>
      </p:sp>
      <p:sp>
        <p:nvSpPr>
          <p:cNvPr id="3" name="عنصر نائب للمحتوى 2"/>
          <p:cNvSpPr>
            <a:spLocks noGrp="1"/>
          </p:cNvSpPr>
          <p:nvPr>
            <p:ph idx="1"/>
          </p:nvPr>
        </p:nvSpPr>
        <p:spPr/>
        <p:txBody>
          <a:bodyPr>
            <a:normAutofit fontScale="62500" lnSpcReduction="20000"/>
          </a:bodyPr>
          <a:lstStyle/>
          <a:p>
            <a:r>
              <a:rPr lang="ar-EG" dirty="0" smtClean="0"/>
              <a:t> </a:t>
            </a:r>
            <a:r>
              <a:rPr lang="ar-SA" dirty="0" smtClean="0"/>
              <a:t>السائل الدماغي </a:t>
            </a:r>
            <a:r>
              <a:rPr lang="ar-SA" dirty="0" err="1" smtClean="0"/>
              <a:t>الشوكي</a:t>
            </a:r>
            <a:r>
              <a:rPr lang="ar-SA" dirty="0" smtClean="0"/>
              <a:t> سائلٌ عَديم اللون يحيط بالدماغ والنخاع </a:t>
            </a:r>
            <a:r>
              <a:rPr lang="ar-SA" dirty="0" err="1" smtClean="0"/>
              <a:t>الشوكيّ</a:t>
            </a:r>
            <a:r>
              <a:rPr lang="ar-SA" dirty="0" smtClean="0"/>
              <a:t> ويدعمهما. بنفس الطريقة التي يمكن </a:t>
            </a:r>
            <a:r>
              <a:rPr lang="ar-SA" dirty="0" err="1" smtClean="0"/>
              <a:t>بها</a:t>
            </a:r>
            <a:r>
              <a:rPr lang="ar-SA" dirty="0" smtClean="0"/>
              <a:t> لدراسة عيّنة دمويّة أن تُخبر الأطباء عن صحة جسم الشخص، يمكن لدراسة عينة من السائل النخاعي </a:t>
            </a:r>
            <a:r>
              <a:rPr lang="ar-SA" dirty="0" err="1" smtClean="0"/>
              <a:t>الشوكي</a:t>
            </a:r>
            <a:r>
              <a:rPr lang="ar-SA" dirty="0" smtClean="0"/>
              <a:t> أن تكشف جانباً كبيراً من صحة الدماغ والنخاع </a:t>
            </a:r>
            <a:r>
              <a:rPr lang="ar-SA" dirty="0" err="1" smtClean="0"/>
              <a:t>الشوكي</a:t>
            </a:r>
            <a:r>
              <a:rPr lang="ar-SA" dirty="0" smtClean="0"/>
              <a:t> عند الشخص</a:t>
            </a:r>
            <a:r>
              <a:rPr lang="en-US" dirty="0" smtClean="0"/>
              <a:t>.</a:t>
            </a:r>
          </a:p>
          <a:p>
            <a:r>
              <a:rPr lang="ar-SA" dirty="0" smtClean="0"/>
              <a:t>    فإن وُجِدت جراثيم مثلاً في عينة السائل الدماغي </a:t>
            </a:r>
            <a:r>
              <a:rPr lang="ar-SA" dirty="0" err="1" smtClean="0"/>
              <a:t>الشوكي</a:t>
            </a:r>
            <a:r>
              <a:rPr lang="ar-SA" dirty="0" smtClean="0"/>
              <a:t>، فمن المُرجَّح جداً أن يكون ذلك نتاج </a:t>
            </a:r>
            <a:r>
              <a:rPr lang="ar-SA" dirty="0" err="1" smtClean="0"/>
              <a:t>خمج</a:t>
            </a:r>
            <a:r>
              <a:rPr lang="ar-SA" dirty="0" smtClean="0"/>
              <a:t> للدماغ. وإن وُجِد عددٌ كبيرٌ من كريات الدم الحمراء في عينة السائل الدماغي </a:t>
            </a:r>
            <a:r>
              <a:rPr lang="ar-SA" dirty="0" err="1" smtClean="0"/>
              <a:t>الشوكي</a:t>
            </a:r>
            <a:r>
              <a:rPr lang="ar-SA" dirty="0" smtClean="0"/>
              <a:t>، فقد يرجع ذلك لوجود نَزف داخل الدّماغ</a:t>
            </a:r>
            <a:r>
              <a:rPr lang="en-US" dirty="0" smtClean="0"/>
              <a:t>.</a:t>
            </a:r>
            <a:endParaRPr lang="ar-EG" dirty="0" smtClean="0"/>
          </a:p>
          <a:p>
            <a:endParaRPr lang="en-US" dirty="0" smtClean="0"/>
          </a:p>
          <a:p>
            <a:r>
              <a:rPr lang="ar-SA" b="1" dirty="0" smtClean="0">
                <a:solidFill>
                  <a:schemeClr val="accent1"/>
                </a:solidFill>
              </a:rPr>
              <a:t>السائل الدماغي </a:t>
            </a:r>
            <a:r>
              <a:rPr lang="ar-SA" b="1" dirty="0" err="1" smtClean="0">
                <a:solidFill>
                  <a:schemeClr val="accent1"/>
                </a:solidFill>
              </a:rPr>
              <a:t>الشوكي</a:t>
            </a:r>
            <a:r>
              <a:rPr lang="en-US" dirty="0" smtClean="0">
                <a:solidFill>
                  <a:schemeClr val="accent1"/>
                </a:solidFill>
              </a:rPr>
              <a:t> ( Cerebrospinal Fluid)  </a:t>
            </a:r>
            <a:r>
              <a:rPr lang="ar-SA" dirty="0" smtClean="0"/>
              <a:t>هو سائل يتم إنتاجه من</a:t>
            </a:r>
            <a:r>
              <a:rPr lang="en-US" dirty="0" smtClean="0"/>
              <a:t> </a:t>
            </a:r>
            <a:r>
              <a:rPr lang="ar-SA" u="sng" dirty="0" smtClean="0">
                <a:hlinkClick r:id="rId2" tooltip="ضفيرة مشيمية (الصفحة غير موجودة)"/>
              </a:rPr>
              <a:t>الضفيرة </a:t>
            </a:r>
            <a:r>
              <a:rPr lang="ar-SA" u="sng" dirty="0" err="1" smtClean="0">
                <a:hlinkClick r:id="rId2" tooltip="ضفيرة مشيمية (الصفحة غير موجودة)"/>
              </a:rPr>
              <a:t>المشيمية</a:t>
            </a:r>
            <a:r>
              <a:rPr lang="en-US" dirty="0" smtClean="0"/>
              <a:t> </a:t>
            </a:r>
            <a:r>
              <a:rPr lang="ar-SA" dirty="0" smtClean="0"/>
              <a:t>الموجودة في</a:t>
            </a:r>
            <a:r>
              <a:rPr lang="en-US" dirty="0" smtClean="0"/>
              <a:t> </a:t>
            </a:r>
            <a:r>
              <a:rPr lang="ar-SA" u="sng" dirty="0" err="1" smtClean="0">
                <a:hlinkClick r:id="rId3" tooltip="بطين"/>
              </a:rPr>
              <a:t>بطينات</a:t>
            </a:r>
            <a:r>
              <a:rPr lang="en-US" dirty="0" smtClean="0"/>
              <a:t> </a:t>
            </a:r>
            <a:r>
              <a:rPr lang="ar-SA" dirty="0" smtClean="0"/>
              <a:t>الدماغ, ويشغل هذا السائل هذه </a:t>
            </a:r>
            <a:r>
              <a:rPr lang="ar-SA" dirty="0" err="1" smtClean="0"/>
              <a:t>البطينات</a:t>
            </a:r>
            <a:r>
              <a:rPr lang="ar-SA" dirty="0" smtClean="0"/>
              <a:t> بالإضافة إلى الفراغ تحت </a:t>
            </a:r>
            <a:r>
              <a:rPr lang="ar-SA" dirty="0" err="1" smtClean="0"/>
              <a:t>العنكبوتي</a:t>
            </a:r>
            <a:r>
              <a:rPr lang="en-US" dirty="0" smtClean="0"/>
              <a:t> </a:t>
            </a:r>
            <a:r>
              <a:rPr lang="ar-SA" u="sng" dirty="0" smtClean="0">
                <a:hlinkClick r:id="rId4" tooltip="دماغ"/>
              </a:rPr>
              <a:t>للدماغ</a:t>
            </a:r>
            <a:r>
              <a:rPr lang="en-US" dirty="0" smtClean="0"/>
              <a:t> </a:t>
            </a:r>
            <a:r>
              <a:rPr lang="ar-SA" u="sng" dirty="0" smtClean="0">
                <a:hlinkClick r:id="rId5" tooltip="حبل شوكي"/>
              </a:rPr>
              <a:t>والحبل </a:t>
            </a:r>
            <a:r>
              <a:rPr lang="ar-SA" u="sng" dirty="0" err="1" smtClean="0">
                <a:hlinkClick r:id="rId5" tooltip="حبل شوكي"/>
              </a:rPr>
              <a:t>الشوكي</a:t>
            </a:r>
            <a:r>
              <a:rPr lang="ar-EG" b="1" dirty="0" smtClean="0"/>
              <a:t>  </a:t>
            </a:r>
            <a:endParaRPr lang="en-US" dirty="0" smtClean="0"/>
          </a:p>
          <a:p>
            <a:r>
              <a:rPr lang="ar-SA" dirty="0" smtClean="0"/>
              <a:t>السائل </a:t>
            </a:r>
            <a:r>
              <a:rPr lang="ar-SA" dirty="0" err="1" smtClean="0"/>
              <a:t>الشوكي</a:t>
            </a:r>
            <a:r>
              <a:rPr lang="en-US" dirty="0" smtClean="0"/>
              <a:t> CSF </a:t>
            </a:r>
            <a:r>
              <a:rPr lang="ar-SA" dirty="0" smtClean="0"/>
              <a:t>هو ذلك السائل الشفاف </a:t>
            </a:r>
            <a:r>
              <a:rPr lang="ar-SA" dirty="0" err="1" smtClean="0"/>
              <a:t>الذى</a:t>
            </a:r>
            <a:r>
              <a:rPr lang="ar-SA" dirty="0" smtClean="0"/>
              <a:t> يملأ تجاويف المخ والحبل </a:t>
            </a:r>
            <a:r>
              <a:rPr lang="ar-SA" dirty="0" err="1" smtClean="0"/>
              <a:t>الشوكى</a:t>
            </a:r>
            <a:r>
              <a:rPr lang="ar-SA" dirty="0" smtClean="0"/>
              <a:t> والمسئول عن توفير التغذية لأنسجة الجهاز </a:t>
            </a:r>
            <a:r>
              <a:rPr lang="ar-SA" dirty="0" err="1" smtClean="0"/>
              <a:t>العصبى</a:t>
            </a:r>
            <a:r>
              <a:rPr lang="ar-SA" dirty="0" smtClean="0"/>
              <a:t> قبل </a:t>
            </a:r>
            <a:r>
              <a:rPr lang="ar-SA" dirty="0" err="1" smtClean="0"/>
              <a:t>ان</a:t>
            </a:r>
            <a:r>
              <a:rPr lang="ar-SA" dirty="0" smtClean="0"/>
              <a:t> نتحدث عن السائل </a:t>
            </a:r>
            <a:r>
              <a:rPr lang="ar-SA" dirty="0" err="1" smtClean="0"/>
              <a:t>الشوكي</a:t>
            </a:r>
            <a:r>
              <a:rPr lang="ar-SA" dirty="0" smtClean="0"/>
              <a:t> يجب </a:t>
            </a:r>
            <a:r>
              <a:rPr lang="ar-SA" dirty="0" err="1" smtClean="0"/>
              <a:t>ان</a:t>
            </a:r>
            <a:r>
              <a:rPr lang="ar-SA" dirty="0" smtClean="0"/>
              <a:t> نتطرق </a:t>
            </a:r>
            <a:r>
              <a:rPr lang="ar-SA" dirty="0" err="1" smtClean="0"/>
              <a:t>اولا</a:t>
            </a:r>
            <a:r>
              <a:rPr lang="ar-SA" dirty="0" smtClean="0"/>
              <a:t> للحديث عن </a:t>
            </a:r>
            <a:r>
              <a:rPr lang="ar-SA" dirty="0" err="1" smtClean="0"/>
              <a:t>السحايا</a:t>
            </a:r>
            <a:r>
              <a:rPr lang="en-US" dirty="0" smtClean="0"/>
              <a:t> </a:t>
            </a:r>
            <a:r>
              <a:rPr lang="en-US" dirty="0" err="1" smtClean="0"/>
              <a:t>Meninges</a:t>
            </a:r>
            <a:r>
              <a:rPr lang="en-US" dirty="0" smtClean="0"/>
              <a:t> </a:t>
            </a:r>
            <a:r>
              <a:rPr lang="ar-SA" dirty="0" smtClean="0"/>
              <a:t>وهى الأغشية </a:t>
            </a:r>
            <a:r>
              <a:rPr lang="ar-SA" dirty="0" err="1" smtClean="0"/>
              <a:t>التى</a:t>
            </a:r>
            <a:r>
              <a:rPr lang="ar-SA" dirty="0" smtClean="0"/>
              <a:t> تحيط المخ والنخاع </a:t>
            </a:r>
            <a:r>
              <a:rPr lang="ar-SA" dirty="0" err="1" smtClean="0"/>
              <a:t>الشوكي</a:t>
            </a:r>
            <a:r>
              <a:rPr lang="ar-SA" dirty="0" smtClean="0"/>
              <a:t>. وهى تتكون من ثلاث طبقات من الخارج للداخل الأم الجافية</a:t>
            </a:r>
            <a:r>
              <a:rPr lang="en-US" dirty="0" smtClean="0"/>
              <a:t> </a:t>
            </a:r>
            <a:r>
              <a:rPr lang="en-US" dirty="0" err="1" smtClean="0"/>
              <a:t>dura</a:t>
            </a:r>
            <a:r>
              <a:rPr lang="en-US" dirty="0" smtClean="0"/>
              <a:t> mater  </a:t>
            </a:r>
            <a:r>
              <a:rPr lang="ar-SA" dirty="0" smtClean="0"/>
              <a:t>الأم </a:t>
            </a:r>
            <a:r>
              <a:rPr lang="ar-SA" dirty="0" err="1" smtClean="0"/>
              <a:t>العنكبوتيه</a:t>
            </a:r>
            <a:r>
              <a:rPr lang="ar-SA" dirty="0" smtClean="0"/>
              <a:t> </a:t>
            </a:r>
            <a:r>
              <a:rPr lang="en-US" dirty="0" smtClean="0"/>
              <a:t> </a:t>
            </a:r>
            <a:r>
              <a:rPr lang="en-US" dirty="0" err="1" smtClean="0"/>
              <a:t>arachnoid</a:t>
            </a:r>
            <a:r>
              <a:rPr lang="en-US" dirty="0" smtClean="0"/>
              <a:t> </a:t>
            </a:r>
            <a:r>
              <a:rPr lang="ar-SA" dirty="0" smtClean="0"/>
              <a:t> الأم الحنون</a:t>
            </a:r>
            <a:r>
              <a:rPr lang="en-US" dirty="0" smtClean="0"/>
              <a:t> </a:t>
            </a:r>
            <a:r>
              <a:rPr lang="en-US" dirty="0" err="1" smtClean="0"/>
              <a:t>pia</a:t>
            </a:r>
            <a:r>
              <a:rPr lang="en-US" dirty="0" smtClean="0"/>
              <a:t> mater </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pPr algn="r"/>
            <a:r>
              <a:rPr lang="en-US" b="1" dirty="0" smtClean="0"/>
              <a:t/>
            </a:r>
            <a:br>
              <a:rPr lang="en-US" b="1" dirty="0" smtClean="0"/>
            </a:br>
            <a:r>
              <a:rPr lang="ar-SA" sz="4000" b="1" dirty="0" smtClean="0">
                <a:solidFill>
                  <a:schemeClr val="accent1"/>
                </a:solidFill>
              </a:rPr>
              <a:t>دورة السائل </a:t>
            </a:r>
            <a:r>
              <a:rPr lang="ar-SA" sz="4000" b="1" dirty="0" err="1" smtClean="0">
                <a:solidFill>
                  <a:schemeClr val="accent1"/>
                </a:solidFill>
              </a:rPr>
              <a:t>الشوكي</a:t>
            </a:r>
            <a:r>
              <a:rPr lang="en-US" dirty="0" smtClean="0"/>
              <a:t/>
            </a:r>
            <a:br>
              <a:rPr lang="en-US" dirty="0" smtClean="0"/>
            </a:br>
            <a:endParaRPr lang="en-US" dirty="0"/>
          </a:p>
        </p:txBody>
      </p:sp>
      <p:sp>
        <p:nvSpPr>
          <p:cNvPr id="3" name="عنصر نائب للمحتوى 2"/>
          <p:cNvSpPr>
            <a:spLocks noGrp="1"/>
          </p:cNvSpPr>
          <p:nvPr>
            <p:ph idx="1"/>
          </p:nvPr>
        </p:nvSpPr>
        <p:spPr>
          <a:xfrm>
            <a:off x="457200" y="857232"/>
            <a:ext cx="8229600" cy="5268931"/>
          </a:xfrm>
        </p:spPr>
        <p:txBody>
          <a:bodyPr/>
          <a:lstStyle/>
          <a:p>
            <a:r>
              <a:rPr lang="ar-SA" dirty="0" smtClean="0"/>
              <a:t> </a:t>
            </a:r>
            <a:r>
              <a:rPr lang="ar-SA" sz="2400" dirty="0" smtClean="0"/>
              <a:t>يتم </a:t>
            </a:r>
            <a:r>
              <a:rPr lang="ar-SA" sz="2400" dirty="0" err="1" smtClean="0"/>
              <a:t>افراز</a:t>
            </a:r>
            <a:r>
              <a:rPr lang="ar-SA" sz="2400" dirty="0" smtClean="0"/>
              <a:t> السائل </a:t>
            </a:r>
            <a:r>
              <a:rPr lang="ar-SA" sz="2400" dirty="0" err="1" smtClean="0"/>
              <a:t>الشوكي</a:t>
            </a:r>
            <a:r>
              <a:rPr lang="ar-SA" sz="2400" dirty="0" smtClean="0"/>
              <a:t> من الضفائر </a:t>
            </a:r>
            <a:r>
              <a:rPr lang="ar-SA" sz="2400" dirty="0" err="1" smtClean="0"/>
              <a:t>المشيمية</a:t>
            </a:r>
            <a:r>
              <a:rPr lang="ar-SA" sz="2400" dirty="0" smtClean="0"/>
              <a:t> الموجودة </a:t>
            </a:r>
            <a:r>
              <a:rPr lang="ar-SA" sz="2400" dirty="0" err="1" smtClean="0"/>
              <a:t>فى</a:t>
            </a:r>
            <a:r>
              <a:rPr lang="ar-SA" sz="2400" dirty="0" smtClean="0"/>
              <a:t> البطين </a:t>
            </a:r>
            <a:r>
              <a:rPr lang="ar-SA" sz="2400" dirty="0" err="1" smtClean="0"/>
              <a:t>الجانبى</a:t>
            </a:r>
            <a:r>
              <a:rPr lang="en-US" sz="2400" dirty="0" smtClean="0"/>
              <a:t>    Choroids plexus </a:t>
            </a:r>
            <a:r>
              <a:rPr lang="ar-SA" sz="2400" dirty="0" smtClean="0"/>
              <a:t>ويمر من خلال قناة مونرو</a:t>
            </a:r>
            <a:r>
              <a:rPr lang="en-US" sz="2400" dirty="0" smtClean="0"/>
              <a:t> Foramen of </a:t>
            </a:r>
            <a:r>
              <a:rPr lang="en-US" sz="2400" dirty="0" err="1" smtClean="0"/>
              <a:t>Monro</a:t>
            </a:r>
            <a:r>
              <a:rPr lang="en-US" sz="2400" dirty="0" smtClean="0"/>
              <a:t> </a:t>
            </a:r>
            <a:r>
              <a:rPr lang="ar-SA" sz="2400" dirty="0" err="1" smtClean="0"/>
              <a:t>الى</a:t>
            </a:r>
            <a:r>
              <a:rPr lang="ar-SA" sz="2400" dirty="0" smtClean="0"/>
              <a:t> البطين الثالث ثم </a:t>
            </a:r>
            <a:r>
              <a:rPr lang="ar-SA" sz="2400" dirty="0" err="1" smtClean="0"/>
              <a:t>الى</a:t>
            </a:r>
            <a:r>
              <a:rPr lang="ar-SA" sz="2400" dirty="0" smtClean="0"/>
              <a:t> البطين الرابع من خلال قناة </a:t>
            </a:r>
            <a:r>
              <a:rPr lang="ar-SA" sz="2400" dirty="0" err="1" smtClean="0"/>
              <a:t>سيلفياس</a:t>
            </a:r>
            <a:r>
              <a:rPr lang="en-US" sz="2400" dirty="0" smtClean="0"/>
              <a:t> </a:t>
            </a:r>
            <a:r>
              <a:rPr lang="en-US" sz="2400" dirty="0" err="1" smtClean="0"/>
              <a:t>Aquaduct</a:t>
            </a:r>
            <a:r>
              <a:rPr lang="en-US" sz="2400" dirty="0" smtClean="0"/>
              <a:t> of </a:t>
            </a:r>
            <a:r>
              <a:rPr lang="en-US" sz="2400" dirty="0" err="1" smtClean="0"/>
              <a:t>Sylvius</a:t>
            </a:r>
            <a:r>
              <a:rPr lang="en-US" sz="2400" dirty="0" smtClean="0"/>
              <a:t> </a:t>
            </a:r>
            <a:r>
              <a:rPr lang="ar-SA" sz="2400" dirty="0" smtClean="0"/>
              <a:t>ثم </a:t>
            </a:r>
            <a:r>
              <a:rPr lang="ar-SA" sz="2400" dirty="0" err="1" smtClean="0"/>
              <a:t>الى</a:t>
            </a:r>
            <a:r>
              <a:rPr lang="ar-SA" sz="2400" dirty="0" smtClean="0"/>
              <a:t> قناة </a:t>
            </a:r>
            <a:r>
              <a:rPr lang="ar-SA" sz="2400" dirty="0" err="1" smtClean="0"/>
              <a:t>لاسكا</a:t>
            </a:r>
            <a:r>
              <a:rPr lang="ar-SA" sz="2400" b="1" dirty="0" smtClean="0"/>
              <a:t>   </a:t>
            </a:r>
            <a:r>
              <a:rPr lang="ar-SA" sz="2400" dirty="0" err="1" smtClean="0"/>
              <a:t>وماجندى</a:t>
            </a:r>
            <a:r>
              <a:rPr lang="en-US" sz="2400" dirty="0" smtClean="0"/>
              <a:t> foramina of </a:t>
            </a:r>
            <a:r>
              <a:rPr lang="en-US" sz="2400" dirty="0" err="1" smtClean="0"/>
              <a:t>Lska</a:t>
            </a:r>
            <a:r>
              <a:rPr lang="en-US" sz="2400" dirty="0" smtClean="0"/>
              <a:t> &amp; </a:t>
            </a:r>
            <a:r>
              <a:rPr lang="en-US" sz="2400" dirty="0" err="1" smtClean="0"/>
              <a:t>Magendi</a:t>
            </a:r>
            <a:r>
              <a:rPr lang="en-US" sz="2400" dirty="0" smtClean="0"/>
              <a:t> </a:t>
            </a:r>
            <a:r>
              <a:rPr lang="ar-SA" sz="2400" dirty="0" err="1" smtClean="0"/>
              <a:t>الى</a:t>
            </a:r>
            <a:r>
              <a:rPr lang="ar-SA" sz="2400" dirty="0" smtClean="0"/>
              <a:t> الحيز تحت الطبقة </a:t>
            </a:r>
            <a:r>
              <a:rPr lang="ar-SA" sz="2400" dirty="0" err="1" smtClean="0"/>
              <a:t>العنكبوتية</a:t>
            </a:r>
            <a:r>
              <a:rPr lang="en-US" sz="2400" dirty="0" smtClean="0"/>
              <a:t> Sub </a:t>
            </a:r>
            <a:r>
              <a:rPr lang="en-US" sz="2400" dirty="0" err="1" smtClean="0"/>
              <a:t>arachnoid</a:t>
            </a:r>
            <a:r>
              <a:rPr lang="en-US" sz="2400" dirty="0" smtClean="0"/>
              <a:t> space</a:t>
            </a:r>
            <a:endParaRPr lang="ar-EG" sz="2400" dirty="0"/>
          </a:p>
        </p:txBody>
      </p:sp>
      <p:pic>
        <p:nvPicPr>
          <p:cNvPr id="4" name="Picture 1" descr="http://www.3rbdr.net/wp-content/uploads/2010/10/%D8%A7%D9%84%D8%B3%D8%A7%D8%A6%D9%84-%D8%A7%D9%84%D8%B4%D9%88%D9%83%D9%89.jpg"/>
          <p:cNvPicPr/>
          <p:nvPr/>
        </p:nvPicPr>
        <p:blipFill>
          <a:blip r:embed="rId2"/>
          <a:srcRect/>
          <a:stretch>
            <a:fillRect/>
          </a:stretch>
        </p:blipFill>
        <p:spPr bwMode="auto">
          <a:xfrm>
            <a:off x="2643174" y="3071810"/>
            <a:ext cx="3810000" cy="304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Autofit/>
          </a:bodyPr>
          <a:lstStyle/>
          <a:p>
            <a:pPr algn="r"/>
            <a:r>
              <a:rPr lang="ar-SA" sz="3600" b="1" i="1" dirty="0" smtClean="0">
                <a:solidFill>
                  <a:schemeClr val="accent1"/>
                </a:solidFill>
              </a:rPr>
              <a:t>النموذج</a:t>
            </a:r>
            <a:r>
              <a:rPr lang="ar-SA" sz="3600" i="1" dirty="0" smtClean="0">
                <a:solidFill>
                  <a:schemeClr val="accent1"/>
                </a:solidFill>
              </a:rPr>
              <a:t> </a:t>
            </a:r>
            <a:r>
              <a:rPr lang="ar-SA" sz="3600" b="1" i="1" dirty="0" smtClean="0">
                <a:solidFill>
                  <a:schemeClr val="accent1"/>
                </a:solidFill>
              </a:rPr>
              <a:t>الطبيعي </a:t>
            </a:r>
            <a:r>
              <a:rPr lang="ar-SA" sz="3600" b="1" i="1" dirty="0" err="1" smtClean="0">
                <a:solidFill>
                  <a:schemeClr val="accent1"/>
                </a:solidFill>
              </a:rPr>
              <a:t>لل</a:t>
            </a:r>
            <a:r>
              <a:rPr lang="en-US" sz="3600" b="1" i="1" dirty="0" smtClean="0">
                <a:solidFill>
                  <a:schemeClr val="accent1"/>
                </a:solidFill>
              </a:rPr>
              <a:t>CSF</a:t>
            </a:r>
            <a:r>
              <a:rPr lang="en-US" sz="3600" i="1" dirty="0" smtClean="0">
                <a:solidFill>
                  <a:schemeClr val="accent1"/>
                </a:solidFill>
              </a:rPr>
              <a:t> </a:t>
            </a:r>
            <a:r>
              <a:rPr lang="ar-SA" sz="3600" b="1" i="1" dirty="0" smtClean="0">
                <a:solidFill>
                  <a:schemeClr val="accent1"/>
                </a:solidFill>
              </a:rPr>
              <a:t> يكون :</a:t>
            </a:r>
            <a:endParaRPr lang="ar-EG" sz="3600" dirty="0">
              <a:solidFill>
                <a:schemeClr val="accent1"/>
              </a:solidFill>
            </a:endParaRPr>
          </a:p>
        </p:txBody>
      </p:sp>
      <p:sp>
        <p:nvSpPr>
          <p:cNvPr id="3" name="عنصر نائب للمحتوى 2"/>
          <p:cNvSpPr>
            <a:spLocks noGrp="1"/>
          </p:cNvSpPr>
          <p:nvPr>
            <p:ph idx="1"/>
          </p:nvPr>
        </p:nvSpPr>
        <p:spPr>
          <a:xfrm>
            <a:off x="457200" y="1071546"/>
            <a:ext cx="8229600" cy="5054617"/>
          </a:xfrm>
        </p:spPr>
        <p:txBody>
          <a:bodyPr>
            <a:normAutofit fontScale="70000" lnSpcReduction="20000"/>
          </a:bodyPr>
          <a:lstStyle/>
          <a:p>
            <a:r>
              <a:rPr lang="en-US" b="1" i="1" dirty="0" smtClean="0"/>
              <a:t> -1</a:t>
            </a:r>
            <a:r>
              <a:rPr lang="ar-SA" b="1" i="1" dirty="0" smtClean="0"/>
              <a:t>عديم اللون</a:t>
            </a:r>
            <a:r>
              <a:rPr lang="en-US" b="1" i="1" dirty="0" smtClean="0"/>
              <a:t/>
            </a:r>
            <a:br>
              <a:rPr lang="en-US" b="1" i="1" dirty="0" smtClean="0"/>
            </a:br>
            <a:r>
              <a:rPr lang="en-US" b="1" i="1" dirty="0" smtClean="0"/>
              <a:t> -2</a:t>
            </a:r>
            <a:r>
              <a:rPr lang="ar-SA" b="1" i="1" dirty="0" smtClean="0"/>
              <a:t>رائق</a:t>
            </a:r>
            <a:r>
              <a:rPr lang="en-US" b="1" i="1" dirty="0" smtClean="0"/>
              <a:t/>
            </a:r>
            <a:br>
              <a:rPr lang="en-US" b="1" i="1" dirty="0" smtClean="0"/>
            </a:br>
            <a:r>
              <a:rPr lang="en-US" b="1" i="1" dirty="0" smtClean="0"/>
              <a:t>3</a:t>
            </a:r>
            <a:r>
              <a:rPr lang="ar-SA" b="1" i="1" dirty="0" smtClean="0"/>
              <a:t> - </a:t>
            </a:r>
            <a:r>
              <a:rPr lang="ar-SA" b="1" i="1" dirty="0" err="1" smtClean="0"/>
              <a:t>الكلورايد</a:t>
            </a:r>
            <a:r>
              <a:rPr lang="ar-SA" b="1" i="1" dirty="0" smtClean="0"/>
              <a:t> 113-117 </a:t>
            </a:r>
            <a:r>
              <a:rPr lang="ar-SA" b="1" i="1" dirty="0" err="1" smtClean="0"/>
              <a:t>مليمول</a:t>
            </a:r>
            <a:r>
              <a:rPr lang="ar-SA" b="1" i="1" dirty="0" smtClean="0"/>
              <a:t>/لتر</a:t>
            </a:r>
            <a:r>
              <a:rPr lang="en-US" b="1" i="1" dirty="0" smtClean="0"/>
              <a:t/>
            </a:r>
            <a:br>
              <a:rPr lang="en-US" b="1" i="1" dirty="0" smtClean="0"/>
            </a:br>
            <a:r>
              <a:rPr lang="en-US" b="1" i="1" dirty="0" smtClean="0"/>
              <a:t> -4</a:t>
            </a:r>
            <a:r>
              <a:rPr lang="ar-SA" b="1" i="1" dirty="0" smtClean="0"/>
              <a:t>السكر50-70 ملغ/100مل</a:t>
            </a:r>
            <a:r>
              <a:rPr lang="en-US" b="1" i="1" dirty="0" smtClean="0"/>
              <a:t/>
            </a:r>
            <a:br>
              <a:rPr lang="en-US" b="1" i="1" dirty="0" smtClean="0"/>
            </a:br>
            <a:r>
              <a:rPr lang="en-US" b="1" i="1" dirty="0" smtClean="0"/>
              <a:t> -5</a:t>
            </a:r>
            <a:r>
              <a:rPr lang="ar-SA" b="1" i="1" dirty="0" smtClean="0"/>
              <a:t>البروتين20- 40 ملغ/ 100مل</a:t>
            </a:r>
            <a:endParaRPr lang="en-US" dirty="0" smtClean="0"/>
          </a:p>
          <a:p>
            <a:r>
              <a:rPr lang="ar-SA" b="1" i="1" dirty="0" smtClean="0"/>
              <a:t>     في الحالات </a:t>
            </a:r>
            <a:r>
              <a:rPr lang="ar-SA" b="1" i="1" dirty="0" err="1" smtClean="0"/>
              <a:t>المرضيه</a:t>
            </a:r>
            <a:r>
              <a:rPr lang="ar-SA" b="1" i="1" dirty="0" smtClean="0"/>
              <a:t> يكون السائل </a:t>
            </a:r>
            <a:r>
              <a:rPr lang="ar-SA" b="1" i="1" dirty="0" err="1" smtClean="0"/>
              <a:t>متعكربسبب</a:t>
            </a:r>
            <a:r>
              <a:rPr lang="ar-SA" b="1" i="1" dirty="0" smtClean="0"/>
              <a:t> احتوائه على الخلايا الحمراء والبيضاء </a:t>
            </a:r>
            <a:r>
              <a:rPr lang="ar-SA" b="1" i="1" dirty="0" err="1" smtClean="0"/>
              <a:t>اوالاميبا</a:t>
            </a:r>
            <a:r>
              <a:rPr lang="ar-SA" b="1" i="1" dirty="0" smtClean="0"/>
              <a:t> </a:t>
            </a:r>
            <a:r>
              <a:rPr lang="ar-SA" b="1" i="1" dirty="0" err="1" smtClean="0"/>
              <a:t>او</a:t>
            </a:r>
            <a:r>
              <a:rPr lang="ar-SA" b="1" i="1" dirty="0" smtClean="0"/>
              <a:t> الفطريات فيظهر بلون </a:t>
            </a:r>
            <a:r>
              <a:rPr lang="ar-SA" b="1" i="1" dirty="0" err="1" smtClean="0"/>
              <a:t>احمرفي</a:t>
            </a:r>
            <a:r>
              <a:rPr lang="ar-SA" b="1" i="1" dirty="0" smtClean="0"/>
              <a:t> حالة الخلايا الحمراء ويكون ابيض كريمي حالة الخلايا البيضاء </a:t>
            </a:r>
            <a:r>
              <a:rPr lang="ar-SA" b="1" i="1" dirty="0" err="1" smtClean="0"/>
              <a:t>او</a:t>
            </a:r>
            <a:r>
              <a:rPr lang="ar-SA" b="1" i="1" dirty="0" smtClean="0"/>
              <a:t> الجراثيم وقد يميل </a:t>
            </a:r>
            <a:r>
              <a:rPr lang="ar-SA" b="1" i="1" dirty="0" err="1" smtClean="0"/>
              <a:t>الى</a:t>
            </a:r>
            <a:r>
              <a:rPr lang="ar-SA" b="1" i="1" dirty="0" smtClean="0"/>
              <a:t> </a:t>
            </a:r>
            <a:r>
              <a:rPr lang="ar-SA" b="1" i="1" dirty="0" err="1" smtClean="0"/>
              <a:t>الزرقه</a:t>
            </a:r>
            <a:r>
              <a:rPr lang="ar-SA" b="1" i="1" dirty="0" smtClean="0"/>
              <a:t> </a:t>
            </a:r>
            <a:r>
              <a:rPr lang="ar-SA" b="1" i="1" dirty="0" err="1" smtClean="0"/>
              <a:t>او</a:t>
            </a:r>
            <a:r>
              <a:rPr lang="ar-SA" b="1" i="1" dirty="0" smtClean="0"/>
              <a:t> الاخضرار </a:t>
            </a:r>
            <a:r>
              <a:rPr lang="ar-SA" b="1" i="1" dirty="0" err="1" smtClean="0"/>
              <a:t>عندمايكون</a:t>
            </a:r>
            <a:r>
              <a:rPr lang="ar-SA" b="1" i="1" dirty="0" smtClean="0"/>
              <a:t> ملوث بجراثيم المكورات </a:t>
            </a:r>
            <a:r>
              <a:rPr lang="ar-SA" b="1" i="1" dirty="0" err="1" smtClean="0"/>
              <a:t>السبحيه</a:t>
            </a:r>
            <a:r>
              <a:rPr lang="en-US" b="1" i="1" dirty="0" smtClean="0"/>
              <a:t> (</a:t>
            </a:r>
            <a:r>
              <a:rPr lang="en-US" b="1" i="1" dirty="0" err="1" smtClean="0"/>
              <a:t>streptococas</a:t>
            </a:r>
            <a:r>
              <a:rPr lang="en-US" b="1" i="1" dirty="0" smtClean="0"/>
              <a:t>).</a:t>
            </a:r>
            <a:endParaRPr lang="ar-EG" b="1" i="1" dirty="0" smtClean="0"/>
          </a:p>
          <a:p>
            <a:endParaRPr lang="en-US" dirty="0" smtClean="0"/>
          </a:p>
          <a:p>
            <a:r>
              <a:rPr lang="ar-SA" b="1" i="1" dirty="0" smtClean="0"/>
              <a:t>      العد </a:t>
            </a:r>
            <a:r>
              <a:rPr lang="ar-SA" b="1" i="1" dirty="0" err="1" smtClean="0"/>
              <a:t>التفريقى</a:t>
            </a:r>
            <a:r>
              <a:rPr lang="ar-SA" b="1" i="1" dirty="0" smtClean="0"/>
              <a:t> للكريات البيضاء؛تحضر من </a:t>
            </a:r>
            <a:r>
              <a:rPr lang="ar-SA" b="1" i="1" dirty="0" err="1" smtClean="0"/>
              <a:t>العينه</a:t>
            </a:r>
            <a:r>
              <a:rPr lang="ar-SA" b="1" i="1" dirty="0" smtClean="0"/>
              <a:t> شديدة </a:t>
            </a:r>
            <a:r>
              <a:rPr lang="ar-SA" b="1" i="1" dirty="0" err="1" smtClean="0"/>
              <a:t>العكره</a:t>
            </a:r>
            <a:r>
              <a:rPr lang="ar-SA" b="1" i="1" dirty="0" smtClean="0"/>
              <a:t> أو من الراسب وتزداد الكريات البيضاء كلما زادت مدة المرض والكريات هنا </a:t>
            </a:r>
            <a:r>
              <a:rPr lang="ar-SA" b="1" i="1" dirty="0" err="1" smtClean="0"/>
              <a:t>المتعادله</a:t>
            </a:r>
            <a:r>
              <a:rPr lang="ar-SA" b="1" i="1" dirty="0" smtClean="0"/>
              <a:t> </a:t>
            </a:r>
            <a:r>
              <a:rPr lang="ar-SA" b="1" i="1" dirty="0" err="1" smtClean="0"/>
              <a:t>والليمفاويه</a:t>
            </a:r>
            <a:r>
              <a:rPr lang="ar-SA" b="1" i="1" dirty="0" smtClean="0"/>
              <a:t> ووحيدات </a:t>
            </a:r>
            <a:r>
              <a:rPr lang="ar-SA" b="1" i="1" dirty="0" err="1" smtClean="0"/>
              <a:t>النواةوتصنف</a:t>
            </a:r>
            <a:r>
              <a:rPr lang="ar-SA" b="1" i="1" dirty="0" smtClean="0"/>
              <a:t> للتعرف على نسبها كما تصنف معظم الخلايا البيضاء </a:t>
            </a:r>
            <a:r>
              <a:rPr lang="ar-SA" b="1" i="1" dirty="0" err="1" smtClean="0"/>
              <a:t>بالمفوسايت</a:t>
            </a:r>
            <a:r>
              <a:rPr lang="ar-SA" b="1" i="1" dirty="0" smtClean="0"/>
              <a:t> الصغيرة في التهاب </a:t>
            </a:r>
            <a:r>
              <a:rPr lang="ar-SA" b="1" i="1" dirty="0" err="1" smtClean="0"/>
              <a:t>السحايا</a:t>
            </a:r>
            <a:r>
              <a:rPr lang="ar-SA" b="1" i="1" dirty="0" smtClean="0"/>
              <a:t> </a:t>
            </a:r>
            <a:r>
              <a:rPr lang="ar-SA" b="1" i="1" dirty="0" err="1" smtClean="0"/>
              <a:t>والفيروسيه</a:t>
            </a:r>
            <a:r>
              <a:rPr lang="ar-SA" b="1" i="1" dirty="0" smtClean="0"/>
              <a:t> والزهري</a:t>
            </a:r>
            <a:r>
              <a:rPr lang="en-US" b="1" i="1" dirty="0" smtClean="0"/>
              <a:t> (syphilitic) </a:t>
            </a:r>
            <a:r>
              <a:rPr lang="ar-SA" b="1" i="1" dirty="0" err="1" smtClean="0"/>
              <a:t>واما</a:t>
            </a:r>
            <a:r>
              <a:rPr lang="ar-SA" b="1" i="1" dirty="0" smtClean="0"/>
              <a:t> في التهاب </a:t>
            </a:r>
            <a:r>
              <a:rPr lang="ar-SA" b="1" i="1" dirty="0" err="1" smtClean="0"/>
              <a:t>السحايا</a:t>
            </a:r>
            <a:r>
              <a:rPr lang="ar-SA" b="1" i="1" dirty="0" smtClean="0"/>
              <a:t> الحادة </a:t>
            </a:r>
            <a:r>
              <a:rPr lang="ar-SA" b="1" i="1" dirty="0" err="1" smtClean="0"/>
              <a:t>الناتجه</a:t>
            </a:r>
            <a:r>
              <a:rPr lang="ar-SA" b="1" i="1" dirty="0" smtClean="0"/>
              <a:t> من</a:t>
            </a:r>
            <a:r>
              <a:rPr lang="en-US" b="1" i="1" dirty="0" smtClean="0"/>
              <a:t> </a:t>
            </a:r>
            <a:r>
              <a:rPr lang="en-US" b="1" i="1" dirty="0" err="1" smtClean="0"/>
              <a:t>pneumococci</a:t>
            </a:r>
            <a:r>
              <a:rPr lang="en-US" b="1" i="1" dirty="0" smtClean="0"/>
              <a:t>-  streptococci </a:t>
            </a:r>
            <a:r>
              <a:rPr lang="ar-SA" b="1" i="1" dirty="0" smtClean="0"/>
              <a:t>فتظهر معظم الخلايا البيضاء من المحببات </a:t>
            </a:r>
            <a:r>
              <a:rPr lang="ar-SA" b="1" i="1" dirty="0" err="1" smtClean="0"/>
              <a:t>المتعادله</a:t>
            </a:r>
            <a:r>
              <a:rPr lang="en-US" b="1" i="1" dirty="0" err="1" smtClean="0"/>
              <a:t>nutrophils</a:t>
            </a:r>
            <a:r>
              <a:rPr lang="en-US" b="1" i="1" dirty="0" smtClean="0"/>
              <a:t> </a:t>
            </a:r>
            <a:endParaRPr lang="en-US" dirty="0" smtClean="0"/>
          </a:p>
          <a:p>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pPr algn="r"/>
            <a:r>
              <a:rPr lang="ar-EG" b="1" dirty="0" smtClean="0"/>
              <a:t/>
            </a:r>
            <a:br>
              <a:rPr lang="ar-EG" b="1" dirty="0" smtClean="0"/>
            </a:br>
            <a:r>
              <a:rPr lang="ar-SA" sz="3100" b="1" dirty="0" smtClean="0">
                <a:solidFill>
                  <a:schemeClr val="accent1"/>
                </a:solidFill>
              </a:rPr>
              <a:t>خصائص وتركيب السائل </a:t>
            </a:r>
            <a:r>
              <a:rPr lang="ar-SA" sz="3100" b="1" dirty="0" err="1" smtClean="0">
                <a:solidFill>
                  <a:schemeClr val="accent1"/>
                </a:solidFill>
              </a:rPr>
              <a:t>الشوكي</a:t>
            </a:r>
            <a:r>
              <a:rPr lang="en-US" sz="3100" dirty="0" smtClean="0">
                <a:solidFill>
                  <a:schemeClr val="accent1"/>
                </a:solidFill>
              </a:rPr>
              <a:t/>
            </a:r>
            <a:br>
              <a:rPr lang="en-US" sz="3100" dirty="0" smtClean="0">
                <a:solidFill>
                  <a:schemeClr val="accent1"/>
                </a:solidFill>
              </a:rPr>
            </a:br>
            <a:endParaRPr lang="ar-EG" sz="3100" dirty="0">
              <a:solidFill>
                <a:schemeClr val="accent1"/>
              </a:solidFill>
            </a:endParaRPr>
          </a:p>
        </p:txBody>
      </p:sp>
      <p:sp>
        <p:nvSpPr>
          <p:cNvPr id="3" name="عنصر نائب للمحتوى 2"/>
          <p:cNvSpPr>
            <a:spLocks noGrp="1"/>
          </p:cNvSpPr>
          <p:nvPr>
            <p:ph idx="1"/>
          </p:nvPr>
        </p:nvSpPr>
        <p:spPr>
          <a:xfrm>
            <a:off x="457200" y="1000108"/>
            <a:ext cx="8229600" cy="5126055"/>
          </a:xfrm>
        </p:spPr>
        <p:txBody>
          <a:bodyPr>
            <a:normAutofit fontScale="77500" lnSpcReduction="20000"/>
          </a:bodyPr>
          <a:lstStyle/>
          <a:p>
            <a:r>
              <a:rPr lang="ar-SA" dirty="0" smtClean="0"/>
              <a:t>أولا يبلغ حجم السائل </a:t>
            </a:r>
            <a:r>
              <a:rPr lang="ar-SA" dirty="0" err="1" smtClean="0"/>
              <a:t>الشوكي</a:t>
            </a:r>
            <a:r>
              <a:rPr lang="ar-SA" dirty="0" smtClean="0"/>
              <a:t> </a:t>
            </a:r>
            <a:r>
              <a:rPr lang="ar-SA" dirty="0" err="1" smtClean="0"/>
              <a:t>فى</a:t>
            </a:r>
            <a:r>
              <a:rPr lang="ar-SA" dirty="0" smtClean="0"/>
              <a:t> الشخص البالغ من 100 </a:t>
            </a:r>
            <a:r>
              <a:rPr lang="ar-SA" dirty="0" err="1" smtClean="0"/>
              <a:t>الى</a:t>
            </a:r>
            <a:r>
              <a:rPr lang="ar-SA" dirty="0" smtClean="0"/>
              <a:t> 150 ملى لتر يتم </a:t>
            </a:r>
            <a:r>
              <a:rPr lang="ar-SA" dirty="0" err="1" smtClean="0"/>
              <a:t>افراز</a:t>
            </a:r>
            <a:r>
              <a:rPr lang="ar-SA" dirty="0" smtClean="0"/>
              <a:t> من 500 </a:t>
            </a:r>
            <a:r>
              <a:rPr lang="ar-SA" dirty="0" err="1" smtClean="0"/>
              <a:t>الى</a:t>
            </a:r>
            <a:r>
              <a:rPr lang="ar-SA" dirty="0" smtClean="0"/>
              <a:t> 700 ملى لتر يوميا من السائل </a:t>
            </a:r>
            <a:r>
              <a:rPr lang="ar-SA" dirty="0" err="1" smtClean="0"/>
              <a:t>الشوكى</a:t>
            </a:r>
            <a:r>
              <a:rPr lang="ar-SA" dirty="0" smtClean="0"/>
              <a:t> ويتكون السائل </a:t>
            </a:r>
            <a:r>
              <a:rPr lang="ar-SA" dirty="0" err="1" smtClean="0"/>
              <a:t>الشوكى</a:t>
            </a:r>
            <a:r>
              <a:rPr lang="ar-SA" dirty="0" smtClean="0"/>
              <a:t> من تركيبة ملائمة للوظيفة </a:t>
            </a:r>
            <a:r>
              <a:rPr lang="ar-SA" dirty="0" err="1" smtClean="0"/>
              <a:t>التى</a:t>
            </a:r>
            <a:r>
              <a:rPr lang="ar-SA" dirty="0" smtClean="0"/>
              <a:t> يقوم </a:t>
            </a:r>
            <a:r>
              <a:rPr lang="ar-SA" dirty="0" err="1" smtClean="0"/>
              <a:t>بها</a:t>
            </a:r>
            <a:r>
              <a:rPr lang="ar-SA" dirty="0" smtClean="0"/>
              <a:t> </a:t>
            </a:r>
            <a:r>
              <a:rPr lang="ar-SA" dirty="0" err="1" smtClean="0"/>
              <a:t>كالتالى</a:t>
            </a:r>
            <a:endParaRPr lang="en-US" dirty="0" smtClean="0"/>
          </a:p>
          <a:p>
            <a:pPr lvl="0" rtl="0"/>
            <a:r>
              <a:rPr lang="ar-SA" dirty="0" smtClean="0"/>
              <a:t> الجلوكوز من 50الى 80ملجم /</a:t>
            </a:r>
            <a:r>
              <a:rPr lang="ar-SA" dirty="0" err="1" smtClean="0"/>
              <a:t>ديسيى</a:t>
            </a:r>
            <a:r>
              <a:rPr lang="ar-SA" dirty="0" smtClean="0"/>
              <a:t> </a:t>
            </a:r>
            <a:r>
              <a:rPr lang="ar-SA" dirty="0" err="1" smtClean="0"/>
              <a:t>ليتر</a:t>
            </a:r>
            <a:r>
              <a:rPr lang="ar-SA" dirty="0" smtClean="0"/>
              <a:t> </a:t>
            </a:r>
            <a:r>
              <a:rPr lang="en-US" dirty="0" smtClean="0"/>
              <a:t>  </a:t>
            </a:r>
            <a:r>
              <a:rPr lang="ar-EG" dirty="0" smtClean="0"/>
              <a:t> -</a:t>
            </a:r>
            <a:endParaRPr lang="en-US" dirty="0" smtClean="0"/>
          </a:p>
          <a:p>
            <a:pPr lvl="0" rtl="0"/>
            <a:r>
              <a:rPr lang="ar-SA" dirty="0" err="1" smtClean="0"/>
              <a:t>البيومين</a:t>
            </a:r>
            <a:r>
              <a:rPr lang="ar-SA" dirty="0" smtClean="0"/>
              <a:t> 20-40 </a:t>
            </a:r>
            <a:r>
              <a:rPr lang="ar-SA" dirty="0" err="1" smtClean="0"/>
              <a:t>مجم</a:t>
            </a:r>
            <a:r>
              <a:rPr lang="ar-SA" dirty="0" smtClean="0"/>
              <a:t> / </a:t>
            </a:r>
            <a:r>
              <a:rPr lang="ar-SA" dirty="0" err="1" smtClean="0"/>
              <a:t>دسل</a:t>
            </a:r>
            <a:r>
              <a:rPr lang="ar-SA" dirty="0" smtClean="0"/>
              <a:t> - </a:t>
            </a:r>
            <a:endParaRPr lang="en-US" dirty="0" smtClean="0"/>
          </a:p>
          <a:p>
            <a:pPr lvl="0" rtl="0"/>
            <a:r>
              <a:rPr lang="ar-EG" dirty="0" smtClean="0"/>
              <a:t>-  </a:t>
            </a:r>
            <a:r>
              <a:rPr lang="ar-SA" dirty="0" smtClean="0"/>
              <a:t>حمض </a:t>
            </a:r>
            <a:r>
              <a:rPr lang="ar-SA" dirty="0" err="1" smtClean="0"/>
              <a:t>اللاكتيك</a:t>
            </a:r>
            <a:r>
              <a:rPr lang="ar-SA" dirty="0" smtClean="0"/>
              <a:t> 10 – 24 </a:t>
            </a:r>
            <a:r>
              <a:rPr lang="ar-SA" dirty="0" err="1" smtClean="0"/>
              <a:t>مجم</a:t>
            </a:r>
            <a:r>
              <a:rPr lang="ar-SA" dirty="0" smtClean="0"/>
              <a:t> /</a:t>
            </a:r>
            <a:r>
              <a:rPr lang="ar-SA" dirty="0" err="1" smtClean="0"/>
              <a:t>دسل</a:t>
            </a:r>
            <a:r>
              <a:rPr lang="ar-SA" dirty="0" smtClean="0"/>
              <a:t>  </a:t>
            </a:r>
            <a:endParaRPr lang="en-US" dirty="0" smtClean="0"/>
          </a:p>
          <a:p>
            <a:pPr lvl="0" rtl="0"/>
            <a:r>
              <a:rPr lang="ar-SA" dirty="0" smtClean="0"/>
              <a:t>- مركبات كيميائية محددة مثل </a:t>
            </a:r>
            <a:r>
              <a:rPr lang="ar-SA" dirty="0" err="1" smtClean="0"/>
              <a:t>اليوريا</a:t>
            </a:r>
            <a:r>
              <a:rPr lang="ar-SA" dirty="0" smtClean="0"/>
              <a:t> </a:t>
            </a:r>
            <a:r>
              <a:rPr lang="ar-SA" dirty="0" err="1" smtClean="0"/>
              <a:t>والكرياتينين</a:t>
            </a:r>
            <a:r>
              <a:rPr lang="ar-SA" dirty="0" smtClean="0"/>
              <a:t> </a:t>
            </a:r>
            <a:r>
              <a:rPr lang="ar-SA" dirty="0" err="1" smtClean="0"/>
              <a:t>والتى</a:t>
            </a:r>
            <a:r>
              <a:rPr lang="ar-SA" dirty="0" smtClean="0"/>
              <a:t> تأتى من البلازما اعتمادا على فرق التركيز بين السائل </a:t>
            </a:r>
            <a:r>
              <a:rPr lang="ar-SA" dirty="0" err="1" smtClean="0"/>
              <a:t>الشوكى</a:t>
            </a:r>
            <a:r>
              <a:rPr lang="ar-SA" dirty="0" smtClean="0"/>
              <a:t> والبلازما و</a:t>
            </a:r>
            <a:r>
              <a:rPr lang="ar-SA" u="sng" dirty="0" smtClean="0">
                <a:hlinkClick r:id="rId2" tooltip="الضغط "/>
              </a:rPr>
              <a:t>الضغط</a:t>
            </a:r>
            <a:r>
              <a:rPr lang="en-US" dirty="0" smtClean="0"/>
              <a:t> </a:t>
            </a:r>
            <a:r>
              <a:rPr lang="ar-SA" dirty="0" err="1" smtClean="0"/>
              <a:t>الأوسموزى</a:t>
            </a:r>
            <a:r>
              <a:rPr lang="ar-SA" dirty="0" smtClean="0"/>
              <a:t> بينهما</a:t>
            </a:r>
            <a:r>
              <a:rPr lang="en-US" dirty="0" smtClean="0"/>
              <a:t> .</a:t>
            </a:r>
          </a:p>
          <a:p>
            <a:pPr lvl="0" rtl="0"/>
            <a:r>
              <a:rPr lang="ar-SA" dirty="0" smtClean="0"/>
              <a:t>خلايا الدم البيضاء 40%-80% منها خلايا ليمفاوية </a:t>
            </a:r>
            <a:r>
              <a:rPr lang="en-US" dirty="0" smtClean="0"/>
              <a:t>- </a:t>
            </a:r>
          </a:p>
          <a:p>
            <a:pPr lvl="0" rtl="0"/>
            <a:r>
              <a:rPr lang="en-US" dirty="0" smtClean="0"/>
              <a:t> </a:t>
            </a:r>
            <a:r>
              <a:rPr lang="en-US" u="sng" dirty="0" smtClean="0">
                <a:hlinkClick r:id="rId3"/>
              </a:rPr>
              <a:t>.</a:t>
            </a:r>
            <a:r>
              <a:rPr lang="en-US" dirty="0" smtClean="0"/>
              <a:t>  -K+ , Ca++ ,Mg++ ,Na+ , </a:t>
            </a:r>
            <a:r>
              <a:rPr lang="en-US" dirty="0" err="1" smtClean="0"/>
              <a:t>Cl</a:t>
            </a:r>
            <a:r>
              <a:rPr lang="ar-SA" dirty="0" smtClean="0"/>
              <a:t>- وأيونات</a:t>
            </a:r>
            <a:r>
              <a:rPr lang="ar-EG" dirty="0" smtClean="0"/>
              <a:t>  </a:t>
            </a:r>
            <a:endParaRPr lang="en-US" dirty="0" smtClean="0"/>
          </a:p>
          <a:p>
            <a:r>
              <a:rPr lang="ar-SA" b="1" dirty="0" smtClean="0">
                <a:solidFill>
                  <a:schemeClr val="accent1"/>
                </a:solidFill>
              </a:rPr>
              <a:t>امتصاص السائل </a:t>
            </a:r>
            <a:r>
              <a:rPr lang="ar-SA" b="1" dirty="0" err="1" smtClean="0">
                <a:solidFill>
                  <a:schemeClr val="accent1"/>
                </a:solidFill>
              </a:rPr>
              <a:t>السحائى</a:t>
            </a:r>
            <a:endParaRPr lang="en-US" dirty="0" smtClean="0">
              <a:solidFill>
                <a:schemeClr val="accent1"/>
              </a:solidFill>
            </a:endParaRPr>
          </a:p>
          <a:p>
            <a:r>
              <a:rPr lang="ar-SA" dirty="0" smtClean="0"/>
              <a:t>       يتم امتصاص السائل </a:t>
            </a:r>
            <a:r>
              <a:rPr lang="ar-SA" dirty="0" err="1" smtClean="0"/>
              <a:t>السحائى</a:t>
            </a:r>
            <a:r>
              <a:rPr lang="ar-SA" dirty="0" smtClean="0"/>
              <a:t> عن طريق الزوائد </a:t>
            </a:r>
            <a:r>
              <a:rPr lang="ar-SA" dirty="0" err="1" smtClean="0"/>
              <a:t>العنكبوتية</a:t>
            </a:r>
            <a:r>
              <a:rPr lang="ar-SA" dirty="0" smtClean="0"/>
              <a:t> ومنها </a:t>
            </a:r>
            <a:r>
              <a:rPr lang="ar-SA" dirty="0" err="1" smtClean="0"/>
              <a:t>الى</a:t>
            </a:r>
            <a:r>
              <a:rPr lang="ar-SA" dirty="0" smtClean="0"/>
              <a:t> الجيوب السحائية ثم </a:t>
            </a:r>
            <a:r>
              <a:rPr lang="ar-SA" dirty="0" err="1" smtClean="0"/>
              <a:t>الى</a:t>
            </a:r>
            <a:r>
              <a:rPr lang="ar-SA" dirty="0" smtClean="0"/>
              <a:t> الأوردة الدموية ومنها إلى</a:t>
            </a:r>
            <a:r>
              <a:rPr lang="en-US" dirty="0" smtClean="0"/>
              <a:t> </a:t>
            </a:r>
            <a:r>
              <a:rPr lang="ar-SA" u="sng" dirty="0" smtClean="0">
                <a:hlinkClick r:id="rId4" tooltip="القلب"/>
              </a:rPr>
              <a:t>القلب</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fontScale="90000"/>
          </a:bodyPr>
          <a:lstStyle/>
          <a:p>
            <a:pPr algn="r"/>
            <a:r>
              <a:rPr lang="ar-EG" b="1" dirty="0" smtClean="0"/>
              <a:t/>
            </a:r>
            <a:br>
              <a:rPr lang="ar-EG" b="1" dirty="0" smtClean="0"/>
            </a:br>
            <a:r>
              <a:rPr lang="ar-EG" sz="3600" b="1" dirty="0" smtClean="0">
                <a:solidFill>
                  <a:schemeClr val="accent1"/>
                </a:solidFill>
              </a:rPr>
              <a:t>و</a:t>
            </a:r>
            <a:r>
              <a:rPr lang="ar-SA" sz="3600" b="1" dirty="0" err="1" smtClean="0">
                <a:solidFill>
                  <a:schemeClr val="accent1"/>
                </a:solidFill>
              </a:rPr>
              <a:t>ظائف</a:t>
            </a:r>
            <a:r>
              <a:rPr lang="ar-SA" sz="3600" b="1" dirty="0" smtClean="0">
                <a:solidFill>
                  <a:schemeClr val="accent1"/>
                </a:solidFill>
              </a:rPr>
              <a:t> السائل </a:t>
            </a:r>
            <a:r>
              <a:rPr lang="ar-SA" sz="3600" b="1" dirty="0" err="1" smtClean="0">
                <a:solidFill>
                  <a:schemeClr val="accent1"/>
                </a:solidFill>
              </a:rPr>
              <a:t>الشوكي</a:t>
            </a:r>
            <a:r>
              <a:rPr lang="en-US" dirty="0" smtClean="0"/>
              <a:t/>
            </a:r>
            <a:br>
              <a:rPr lang="en-US" dirty="0" smtClean="0"/>
            </a:br>
            <a:endParaRPr lang="ar-EG" dirty="0"/>
          </a:p>
        </p:txBody>
      </p:sp>
      <p:sp>
        <p:nvSpPr>
          <p:cNvPr id="3" name="عنصر نائب للمحتوى 2"/>
          <p:cNvSpPr>
            <a:spLocks noGrp="1"/>
          </p:cNvSpPr>
          <p:nvPr>
            <p:ph idx="1"/>
          </p:nvPr>
        </p:nvSpPr>
        <p:spPr>
          <a:xfrm>
            <a:off x="457200" y="928670"/>
            <a:ext cx="8229600" cy="5786478"/>
          </a:xfrm>
        </p:spPr>
        <p:txBody>
          <a:bodyPr>
            <a:normAutofit fontScale="70000" lnSpcReduction="20000"/>
          </a:bodyPr>
          <a:lstStyle/>
          <a:p>
            <a:pPr lvl="0"/>
            <a:r>
              <a:rPr lang="ar-SA" dirty="0" smtClean="0"/>
              <a:t>- يعمل على تغذية الأنسجة العصبية بالجلوكوز والأكسجين والمواد الأساسية</a:t>
            </a:r>
            <a:endParaRPr lang="en-US" dirty="0" smtClean="0"/>
          </a:p>
          <a:p>
            <a:pPr lvl="0" rtl="0"/>
            <a:r>
              <a:rPr lang="ar-SA" dirty="0" smtClean="0"/>
              <a:t>- يعمل على تصريف الفضلات من </a:t>
            </a:r>
            <a:r>
              <a:rPr lang="ar-SA" dirty="0" err="1" smtClean="0"/>
              <a:t>اللأنسجة</a:t>
            </a:r>
            <a:r>
              <a:rPr lang="ar-SA" dirty="0" smtClean="0"/>
              <a:t> العصبية</a:t>
            </a:r>
            <a:endParaRPr lang="en-US" dirty="0" smtClean="0"/>
          </a:p>
          <a:p>
            <a:pPr lvl="0" rtl="0"/>
            <a:r>
              <a:rPr lang="ar-SA" dirty="0" smtClean="0"/>
              <a:t>- وظيفة وقائية من الصدمات حيث انه سائل يمتص الصدمات عن الأنسجة العصبية</a:t>
            </a:r>
            <a:endParaRPr lang="en-US" dirty="0" smtClean="0"/>
          </a:p>
          <a:p>
            <a:pPr lvl="0" rtl="0"/>
            <a:r>
              <a:rPr lang="ar-SA" dirty="0" smtClean="0"/>
              <a:t>- تنظيم الضغط داخل الدماغ يعمل كوسط مناسب لنقل </a:t>
            </a:r>
            <a:r>
              <a:rPr lang="ar-SA" dirty="0" err="1" smtClean="0"/>
              <a:t>الأشارات</a:t>
            </a:r>
            <a:r>
              <a:rPr lang="ar-SA" dirty="0" smtClean="0"/>
              <a:t> العصبية نظرا </a:t>
            </a:r>
            <a:r>
              <a:rPr lang="ar-SA" dirty="0" err="1" smtClean="0"/>
              <a:t>لأحتوائه</a:t>
            </a:r>
            <a:r>
              <a:rPr lang="ar-SA" dirty="0" smtClean="0"/>
              <a:t> على </a:t>
            </a:r>
            <a:r>
              <a:rPr lang="ar-SA" dirty="0" err="1" smtClean="0"/>
              <a:t>نواقل</a:t>
            </a:r>
            <a:r>
              <a:rPr lang="ar-SA" dirty="0" smtClean="0"/>
              <a:t> عصبية </a:t>
            </a:r>
            <a:r>
              <a:rPr lang="ar-SA" dirty="0" err="1" smtClean="0"/>
              <a:t>الأن</a:t>
            </a:r>
            <a:r>
              <a:rPr lang="ar-SA" dirty="0" smtClean="0"/>
              <a:t> وقد علمنا تركيب ووظيفة السائل </a:t>
            </a:r>
            <a:r>
              <a:rPr lang="ar-SA" dirty="0" err="1" smtClean="0"/>
              <a:t>الشوكى</a:t>
            </a:r>
            <a:endParaRPr lang="en-US" dirty="0" smtClean="0"/>
          </a:p>
          <a:p>
            <a:r>
              <a:rPr lang="ar-SA" b="1" dirty="0" smtClean="0"/>
              <a:t>ما الفائدة </a:t>
            </a:r>
            <a:r>
              <a:rPr lang="ar-SA" b="1" dirty="0" err="1" smtClean="0"/>
              <a:t>التى</a:t>
            </a:r>
            <a:r>
              <a:rPr lang="ar-SA" b="1" dirty="0" smtClean="0"/>
              <a:t> ستعود علينا من دراسته</a:t>
            </a:r>
            <a:endParaRPr lang="en-US" dirty="0" smtClean="0"/>
          </a:p>
          <a:p>
            <a:pPr rtl="0"/>
            <a:r>
              <a:rPr lang="ar-SA" b="1" dirty="0" err="1" smtClean="0">
                <a:solidFill>
                  <a:schemeClr val="accent2"/>
                </a:solidFill>
              </a:rPr>
              <a:t>اولا</a:t>
            </a:r>
            <a:r>
              <a:rPr lang="ar-SA" b="1" dirty="0" smtClean="0">
                <a:solidFill>
                  <a:schemeClr val="accent2"/>
                </a:solidFill>
              </a:rPr>
              <a:t>   قياس ضغط السائل </a:t>
            </a:r>
            <a:r>
              <a:rPr lang="ar-SA" b="1" dirty="0" err="1" smtClean="0">
                <a:solidFill>
                  <a:schemeClr val="accent2"/>
                </a:solidFill>
              </a:rPr>
              <a:t>الشوكي</a:t>
            </a:r>
            <a:r>
              <a:rPr lang="ar-SA" b="1" dirty="0" smtClean="0">
                <a:solidFill>
                  <a:schemeClr val="accent2"/>
                </a:solidFill>
              </a:rPr>
              <a:t> </a:t>
            </a:r>
            <a:endParaRPr lang="en-US" b="1" dirty="0" smtClean="0">
              <a:solidFill>
                <a:schemeClr val="accent2"/>
              </a:solidFill>
            </a:endParaRPr>
          </a:p>
          <a:p>
            <a:pPr rtl="0"/>
            <a:r>
              <a:rPr lang="ar-SA" dirty="0" smtClean="0"/>
              <a:t>      عن طريق </a:t>
            </a:r>
            <a:r>
              <a:rPr lang="ar-SA" dirty="0" err="1" smtClean="0"/>
              <a:t>ابرة</a:t>
            </a:r>
            <a:r>
              <a:rPr lang="ar-SA" dirty="0" smtClean="0"/>
              <a:t> معينة </a:t>
            </a:r>
            <a:r>
              <a:rPr lang="ar-SA" dirty="0" err="1" smtClean="0"/>
              <a:t>اسفل</a:t>
            </a:r>
            <a:r>
              <a:rPr lang="ar-SA" dirty="0" smtClean="0"/>
              <a:t> الفقرة الأولى القطنية هذه </a:t>
            </a:r>
            <a:r>
              <a:rPr lang="ar-SA" dirty="0" err="1" smtClean="0"/>
              <a:t>الأبرة</a:t>
            </a:r>
            <a:r>
              <a:rPr lang="ar-SA" dirty="0" smtClean="0"/>
              <a:t> متصلة بجهاز لقياس الضغط داخل السائل </a:t>
            </a:r>
            <a:r>
              <a:rPr lang="ar-SA" dirty="0" err="1" smtClean="0"/>
              <a:t>الشوكى</a:t>
            </a:r>
            <a:r>
              <a:rPr lang="ar-SA" dirty="0" smtClean="0"/>
              <a:t> </a:t>
            </a:r>
            <a:r>
              <a:rPr lang="ar-SA" dirty="0" err="1" smtClean="0"/>
              <a:t>فى</a:t>
            </a:r>
            <a:r>
              <a:rPr lang="ar-SA" dirty="0" smtClean="0"/>
              <a:t> الشخص </a:t>
            </a:r>
            <a:r>
              <a:rPr lang="ar-SA" dirty="0" err="1" smtClean="0"/>
              <a:t>الطبيعى</a:t>
            </a:r>
            <a:r>
              <a:rPr lang="ar-SA" dirty="0" smtClean="0"/>
              <a:t> يكون الضغط 120ملم ماء </a:t>
            </a:r>
            <a:r>
              <a:rPr lang="ar-SA" dirty="0" err="1" smtClean="0"/>
              <a:t>اذا</a:t>
            </a:r>
            <a:r>
              <a:rPr lang="ar-SA" dirty="0" smtClean="0"/>
              <a:t> فما </a:t>
            </a:r>
            <a:r>
              <a:rPr lang="ar-SA" dirty="0" err="1" smtClean="0"/>
              <a:t>هى</a:t>
            </a:r>
            <a:r>
              <a:rPr lang="ar-SA" dirty="0" smtClean="0"/>
              <a:t> النتائج الطبيعية يزيد الضغط </a:t>
            </a:r>
            <a:r>
              <a:rPr lang="ar-SA" dirty="0" err="1" smtClean="0"/>
              <a:t>فى</a:t>
            </a:r>
            <a:r>
              <a:rPr lang="ar-SA" dirty="0" smtClean="0"/>
              <a:t> حالات</a:t>
            </a:r>
            <a:r>
              <a:rPr lang="en-US" dirty="0" smtClean="0"/>
              <a:t> </a:t>
            </a:r>
            <a:r>
              <a:rPr lang="ar-SA" u="sng" dirty="0" smtClean="0">
                <a:hlinkClick r:id="rId2" tooltip="التهاب السحايا الفيروسي Viral Meningitis"/>
              </a:rPr>
              <a:t>التهاب </a:t>
            </a:r>
            <a:r>
              <a:rPr lang="ar-SA" u="sng" dirty="0" err="1" smtClean="0">
                <a:hlinkClick r:id="rId2" tooltip="التهاب السحايا الفيروسي Viral Meningitis"/>
              </a:rPr>
              <a:t>السحايا</a:t>
            </a:r>
            <a:r>
              <a:rPr lang="en-US" dirty="0" smtClean="0"/>
              <a:t> </a:t>
            </a:r>
            <a:r>
              <a:rPr lang="ar-SA" dirty="0" smtClean="0"/>
              <a:t>ونزيف تحت الأم </a:t>
            </a:r>
            <a:r>
              <a:rPr lang="ar-SA" dirty="0" err="1" smtClean="0"/>
              <a:t>العنكبوتية</a:t>
            </a:r>
            <a:r>
              <a:rPr lang="ar-SA" dirty="0" smtClean="0"/>
              <a:t> يقل الضغط بدرجة كبيرة </a:t>
            </a:r>
            <a:r>
              <a:rPr lang="ar-SA" dirty="0" err="1" smtClean="0"/>
              <a:t>فى</a:t>
            </a:r>
            <a:r>
              <a:rPr lang="ar-SA" dirty="0" smtClean="0"/>
              <a:t> حالة وجود </a:t>
            </a:r>
            <a:r>
              <a:rPr lang="ar-SA" dirty="0" err="1" smtClean="0"/>
              <a:t>شئ</a:t>
            </a:r>
            <a:r>
              <a:rPr lang="ar-SA" dirty="0" smtClean="0"/>
              <a:t> ضاغط على الأنسجة العصبية من الخارج يقل الضغط بدرجة اقل </a:t>
            </a:r>
            <a:r>
              <a:rPr lang="ar-SA" dirty="0" err="1" smtClean="0"/>
              <a:t>فى</a:t>
            </a:r>
            <a:r>
              <a:rPr lang="ar-SA" dirty="0" smtClean="0"/>
              <a:t> حالة الضغط على الأنسجة العصبية من الداخل</a:t>
            </a:r>
            <a:endParaRPr lang="en-US" dirty="0" smtClean="0"/>
          </a:p>
          <a:p>
            <a:pPr lvl="8" rtl="0"/>
            <a:r>
              <a:rPr lang="ar-SA" sz="3200" b="1" dirty="0" smtClean="0">
                <a:solidFill>
                  <a:schemeClr val="accent2"/>
                </a:solidFill>
              </a:rPr>
              <a:t>ثانيا   اللون </a:t>
            </a:r>
            <a:endParaRPr lang="en-US" sz="3200" b="1" dirty="0" smtClean="0">
              <a:solidFill>
                <a:schemeClr val="accent2"/>
              </a:solidFill>
            </a:endParaRPr>
          </a:p>
          <a:p>
            <a:pPr lvl="0" rtl="0"/>
            <a:r>
              <a:rPr lang="ar-SA" dirty="0" smtClean="0"/>
              <a:t>       </a:t>
            </a:r>
            <a:r>
              <a:rPr lang="ar-SA" dirty="0" err="1" smtClean="0"/>
              <a:t>فى</a:t>
            </a:r>
            <a:r>
              <a:rPr lang="ar-SA" dirty="0" smtClean="0"/>
              <a:t> </a:t>
            </a:r>
            <a:r>
              <a:rPr lang="ar-SA" dirty="0" err="1" smtClean="0"/>
              <a:t>الطبيعى</a:t>
            </a:r>
            <a:r>
              <a:rPr lang="ar-SA" dirty="0" smtClean="0"/>
              <a:t> يكون الشكل صافى بدون شوائب </a:t>
            </a:r>
            <a:r>
              <a:rPr lang="ar-SA" dirty="0" err="1" smtClean="0"/>
              <a:t>اذا</a:t>
            </a:r>
            <a:r>
              <a:rPr lang="ar-SA" dirty="0" smtClean="0"/>
              <a:t> كان لونه احمر </a:t>
            </a:r>
            <a:r>
              <a:rPr lang="ar-SA" dirty="0" err="1" smtClean="0"/>
              <a:t>اى</a:t>
            </a:r>
            <a:r>
              <a:rPr lang="ar-SA" dirty="0" smtClean="0"/>
              <a:t> انه يحتوى على دم هذا يعنى نزيف </a:t>
            </a:r>
            <a:r>
              <a:rPr lang="ar-SA" dirty="0" err="1" smtClean="0"/>
              <a:t>فى</a:t>
            </a:r>
            <a:r>
              <a:rPr lang="ar-SA" dirty="0" smtClean="0"/>
              <a:t> الحيز تحت الأم </a:t>
            </a:r>
            <a:r>
              <a:rPr lang="ar-SA" dirty="0" err="1" smtClean="0"/>
              <a:t>العنكبوتية</a:t>
            </a:r>
            <a:r>
              <a:rPr lang="ar-SA" dirty="0" smtClean="0"/>
              <a:t> </a:t>
            </a:r>
            <a:r>
              <a:rPr lang="ar-SA" dirty="0" err="1" smtClean="0"/>
              <a:t>اذا</a:t>
            </a:r>
            <a:r>
              <a:rPr lang="ar-SA" dirty="0" smtClean="0"/>
              <a:t> كان يحتوى على مادة صديدية هذا يعنى التهاب </a:t>
            </a:r>
            <a:r>
              <a:rPr lang="ar-SA" dirty="0" err="1" smtClean="0"/>
              <a:t>سحائى</a:t>
            </a:r>
            <a:r>
              <a:rPr lang="ar-SA" dirty="0" smtClean="0"/>
              <a:t> </a:t>
            </a:r>
            <a:r>
              <a:rPr lang="ar-SA" dirty="0" err="1" smtClean="0"/>
              <a:t>صديدى</a:t>
            </a:r>
            <a:r>
              <a:rPr lang="ar-SA" dirty="0" smtClean="0"/>
              <a:t> اذ1 كان لونه معتم هذا يعنى </a:t>
            </a:r>
            <a:r>
              <a:rPr lang="ar-SA" dirty="0" err="1" smtClean="0"/>
              <a:t>الأصابة</a:t>
            </a:r>
            <a:r>
              <a:rPr lang="ar-SA" dirty="0" smtClean="0"/>
              <a:t> </a:t>
            </a:r>
            <a:r>
              <a:rPr lang="ar-SA" dirty="0" err="1" smtClean="0"/>
              <a:t>بتدرن</a:t>
            </a:r>
            <a:r>
              <a:rPr lang="ar-SA" dirty="0" smtClean="0"/>
              <a:t> </a:t>
            </a:r>
            <a:r>
              <a:rPr lang="ar-SA" dirty="0" err="1" smtClean="0"/>
              <a:t>السحايا</a:t>
            </a:r>
            <a:endParaRPr lang="en-US" dirty="0" smtClean="0"/>
          </a:p>
          <a:p>
            <a:pPr lvl="0" rtl="0"/>
            <a:r>
              <a:rPr lang="ar-SA" b="1" dirty="0" smtClean="0">
                <a:solidFill>
                  <a:schemeClr val="accent2"/>
                </a:solidFill>
              </a:rPr>
              <a:t>ثالثا   الفحص </a:t>
            </a:r>
            <a:r>
              <a:rPr lang="ar-SA" b="1" dirty="0" err="1" smtClean="0">
                <a:solidFill>
                  <a:schemeClr val="accent2"/>
                </a:solidFill>
              </a:rPr>
              <a:t>البكتيرى</a:t>
            </a:r>
            <a:r>
              <a:rPr lang="ar-SA" dirty="0" smtClean="0"/>
              <a:t>:</a:t>
            </a:r>
            <a:endParaRPr lang="en-US" dirty="0" smtClean="0"/>
          </a:p>
          <a:p>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68412"/>
          </a:xfrm>
        </p:spPr>
        <p:txBody>
          <a:bodyPr>
            <a:normAutofit fontScale="90000"/>
          </a:bodyPr>
          <a:lstStyle/>
          <a:p>
            <a:pPr algn="r"/>
            <a:r>
              <a:rPr lang="ar-SA" sz="2700" dirty="0" smtClean="0"/>
              <a:t> </a:t>
            </a:r>
            <a:r>
              <a:rPr lang="ar-SA" sz="2700" dirty="0" err="1" smtClean="0"/>
              <a:t>فى</a:t>
            </a:r>
            <a:r>
              <a:rPr lang="ar-SA" sz="2700" dirty="0" smtClean="0"/>
              <a:t> </a:t>
            </a:r>
            <a:r>
              <a:rPr lang="ar-SA" sz="2700" dirty="0" err="1" smtClean="0"/>
              <a:t>الطبيعى</a:t>
            </a:r>
            <a:r>
              <a:rPr lang="ar-SA" sz="2700" dirty="0" smtClean="0"/>
              <a:t> السائل </a:t>
            </a:r>
            <a:r>
              <a:rPr lang="ar-SA" sz="2700" dirty="0" err="1" smtClean="0"/>
              <a:t>الشوكي</a:t>
            </a:r>
            <a:r>
              <a:rPr lang="ar-SA" sz="2700" dirty="0" smtClean="0"/>
              <a:t> لا يحتوى على </a:t>
            </a:r>
            <a:r>
              <a:rPr lang="ar-SA" sz="2700" dirty="0" err="1" smtClean="0"/>
              <a:t>أى</a:t>
            </a:r>
            <a:r>
              <a:rPr lang="ar-SA" sz="2700" dirty="0" smtClean="0"/>
              <a:t> بكتريا وفى حالات معينة يحتوى السائل على بكتريا أو فيروسات مثل الالتهاب </a:t>
            </a:r>
            <a:r>
              <a:rPr lang="ar-SA" sz="2700" dirty="0" err="1" smtClean="0"/>
              <a:t>السحائى</a:t>
            </a:r>
            <a:r>
              <a:rPr lang="ar-SA" sz="2700" dirty="0" smtClean="0"/>
              <a:t> </a:t>
            </a:r>
            <a:r>
              <a:rPr lang="ar-SA" sz="2700" dirty="0" err="1" smtClean="0"/>
              <a:t>البكتيرى</a:t>
            </a:r>
            <a:r>
              <a:rPr lang="ar-SA" sz="2700" dirty="0" smtClean="0"/>
              <a:t> </a:t>
            </a:r>
            <a:r>
              <a:rPr lang="ar-SA" sz="2700" dirty="0" err="1" smtClean="0"/>
              <a:t>او</a:t>
            </a:r>
            <a:r>
              <a:rPr lang="ar-SA" sz="2700" dirty="0" smtClean="0"/>
              <a:t> </a:t>
            </a:r>
            <a:r>
              <a:rPr lang="ar-SA" sz="2700" dirty="0" err="1" smtClean="0"/>
              <a:t>الفيروسى</a:t>
            </a:r>
            <a:r>
              <a:rPr lang="ar-SA" sz="2700" dirty="0" smtClean="0"/>
              <a:t> ويتم التعرف عليها عن طريق اخذ </a:t>
            </a:r>
            <a:r>
              <a:rPr lang="ar-SA" sz="2700" dirty="0" err="1" smtClean="0"/>
              <a:t>غينة</a:t>
            </a:r>
            <a:r>
              <a:rPr lang="ar-SA" sz="2700" dirty="0" smtClean="0"/>
              <a:t> وعمل صبغة ومزرعة  </a:t>
            </a:r>
            <a:r>
              <a:rPr lang="ar-EG" sz="2700" dirty="0" smtClean="0"/>
              <a:t>     </a:t>
            </a:r>
            <a:r>
              <a:rPr lang="en-US" dirty="0" smtClean="0"/>
              <a:t>  </a:t>
            </a:r>
            <a:endParaRPr lang="ar-EG" dirty="0"/>
          </a:p>
        </p:txBody>
      </p:sp>
      <p:sp>
        <p:nvSpPr>
          <p:cNvPr id="3" name="عنصر نائب للمحتوى 2"/>
          <p:cNvSpPr>
            <a:spLocks noGrp="1"/>
          </p:cNvSpPr>
          <p:nvPr>
            <p:ph idx="1"/>
          </p:nvPr>
        </p:nvSpPr>
        <p:spPr>
          <a:xfrm>
            <a:off x="457200" y="1785926"/>
            <a:ext cx="8229600" cy="4340237"/>
          </a:xfrm>
        </p:spPr>
        <p:txBody>
          <a:bodyPr>
            <a:normAutofit fontScale="55000" lnSpcReduction="20000"/>
          </a:bodyPr>
          <a:lstStyle/>
          <a:p>
            <a:pPr lvl="0" rtl="0"/>
            <a:r>
              <a:rPr lang="ar-SA" b="1" dirty="0" smtClean="0">
                <a:solidFill>
                  <a:schemeClr val="accent1"/>
                </a:solidFill>
              </a:rPr>
              <a:t>رابعا   تحليل الأجسام المضادة </a:t>
            </a:r>
            <a:r>
              <a:rPr lang="ar-SA" b="1" dirty="0" err="1" smtClean="0">
                <a:solidFill>
                  <a:schemeClr val="accent1"/>
                </a:solidFill>
              </a:rPr>
              <a:t>التى</a:t>
            </a:r>
            <a:r>
              <a:rPr lang="ar-SA" b="1" dirty="0" smtClean="0">
                <a:solidFill>
                  <a:schemeClr val="accent1"/>
                </a:solidFill>
              </a:rPr>
              <a:t> تزيد </a:t>
            </a:r>
            <a:r>
              <a:rPr lang="ar-SA" b="1" dirty="0" err="1" smtClean="0">
                <a:solidFill>
                  <a:schemeClr val="accent1"/>
                </a:solidFill>
              </a:rPr>
              <a:t>فى</a:t>
            </a:r>
            <a:r>
              <a:rPr lang="ar-SA" b="1" dirty="0" smtClean="0">
                <a:solidFill>
                  <a:schemeClr val="accent1"/>
                </a:solidFill>
              </a:rPr>
              <a:t> حالات التصلب </a:t>
            </a:r>
            <a:r>
              <a:rPr lang="ar-SA" b="1" dirty="0" err="1" smtClean="0">
                <a:solidFill>
                  <a:schemeClr val="accent1"/>
                </a:solidFill>
              </a:rPr>
              <a:t>التعددى</a:t>
            </a:r>
            <a:r>
              <a:rPr lang="en-US" b="1" dirty="0" smtClean="0">
                <a:solidFill>
                  <a:schemeClr val="accent1"/>
                </a:solidFill>
              </a:rPr>
              <a:t> </a:t>
            </a:r>
          </a:p>
          <a:p>
            <a:pPr lvl="0" rtl="0"/>
            <a:r>
              <a:rPr lang="ar-SA" b="1" dirty="0" smtClean="0">
                <a:solidFill>
                  <a:schemeClr val="accent1"/>
                </a:solidFill>
              </a:rPr>
              <a:t>خامسا  التركيب</a:t>
            </a:r>
            <a:r>
              <a:rPr lang="ar-SA" dirty="0" smtClean="0"/>
              <a:t> </a:t>
            </a:r>
            <a:endParaRPr lang="en-US" dirty="0" smtClean="0"/>
          </a:p>
          <a:p>
            <a:pPr lvl="0" rtl="0"/>
            <a:r>
              <a:rPr lang="en-US" smtClean="0"/>
              <a:t>   </a:t>
            </a:r>
            <a:r>
              <a:rPr lang="ar-SA" smtClean="0"/>
              <a:t>زيادة </a:t>
            </a:r>
            <a:r>
              <a:rPr lang="ar-SA" dirty="0" smtClean="0"/>
              <a:t>بسيطة </a:t>
            </a:r>
            <a:r>
              <a:rPr lang="ar-SA" dirty="0" err="1" smtClean="0"/>
              <a:t>فى</a:t>
            </a:r>
            <a:r>
              <a:rPr lang="ar-SA" dirty="0" smtClean="0"/>
              <a:t> البروتين والخلايا </a:t>
            </a:r>
            <a:r>
              <a:rPr lang="ar-SA" dirty="0" err="1" smtClean="0"/>
              <a:t>فى</a:t>
            </a:r>
            <a:r>
              <a:rPr lang="ar-SA" dirty="0" smtClean="0"/>
              <a:t> حالات التصلب </a:t>
            </a:r>
            <a:r>
              <a:rPr lang="ar-SA" dirty="0" err="1" smtClean="0"/>
              <a:t>التعددى</a:t>
            </a:r>
            <a:r>
              <a:rPr lang="ar-SA" dirty="0" smtClean="0"/>
              <a:t> زيادة كبيرة </a:t>
            </a:r>
            <a:r>
              <a:rPr lang="ar-SA" dirty="0" err="1" smtClean="0"/>
              <a:t>فى</a:t>
            </a:r>
            <a:r>
              <a:rPr lang="ar-SA" dirty="0" smtClean="0"/>
              <a:t> البروتين وقلة الجلوكوز </a:t>
            </a:r>
            <a:r>
              <a:rPr lang="ar-SA" dirty="0" err="1" smtClean="0"/>
              <a:t>والكلوريد</a:t>
            </a:r>
            <a:r>
              <a:rPr lang="ar-SA" dirty="0" smtClean="0"/>
              <a:t> وزيادة </a:t>
            </a:r>
            <a:r>
              <a:rPr lang="ar-SA" dirty="0" err="1" smtClean="0"/>
              <a:t>فى</a:t>
            </a:r>
            <a:r>
              <a:rPr lang="ar-SA" dirty="0" smtClean="0"/>
              <a:t> خلايا متعددة الأشكال تكون مع حالات </a:t>
            </a:r>
            <a:r>
              <a:rPr lang="ar-SA" dirty="0" err="1" smtClean="0"/>
              <a:t>الألتهاب</a:t>
            </a:r>
            <a:r>
              <a:rPr lang="ar-SA" dirty="0" smtClean="0"/>
              <a:t> </a:t>
            </a:r>
            <a:r>
              <a:rPr lang="ar-SA" dirty="0" err="1" smtClean="0"/>
              <a:t>السحائى</a:t>
            </a:r>
            <a:r>
              <a:rPr lang="ar-SA" dirty="0" smtClean="0"/>
              <a:t> </a:t>
            </a:r>
            <a:r>
              <a:rPr lang="ar-SA" dirty="0" err="1" smtClean="0"/>
              <a:t>البكتيرى</a:t>
            </a:r>
            <a:r>
              <a:rPr lang="ar-SA" dirty="0" smtClean="0"/>
              <a:t> زيادة البروتين ونقص الجلوكوز بشدة </a:t>
            </a:r>
            <a:r>
              <a:rPr lang="ar-SA" dirty="0" err="1" smtClean="0"/>
              <a:t>والكلور</a:t>
            </a:r>
            <a:r>
              <a:rPr lang="ar-SA" dirty="0" smtClean="0"/>
              <a:t> </a:t>
            </a:r>
            <a:r>
              <a:rPr lang="ar-SA" dirty="0" err="1" smtClean="0"/>
              <a:t>ايضا</a:t>
            </a:r>
            <a:r>
              <a:rPr lang="ar-SA" dirty="0" smtClean="0"/>
              <a:t> بشدة يكون بجانب تدرن </a:t>
            </a:r>
            <a:r>
              <a:rPr lang="ar-SA" dirty="0" err="1" smtClean="0"/>
              <a:t>السحايا</a:t>
            </a:r>
            <a:r>
              <a:rPr lang="ar-SA" dirty="0" smtClean="0"/>
              <a:t> كانت تلك نبذة مختصرة وسنتناول </a:t>
            </a:r>
            <a:r>
              <a:rPr lang="ar-SA" dirty="0" err="1" smtClean="0"/>
              <a:t>امراض</a:t>
            </a:r>
            <a:r>
              <a:rPr lang="ar-SA" dirty="0" smtClean="0"/>
              <a:t> </a:t>
            </a:r>
            <a:r>
              <a:rPr lang="ar-SA" dirty="0" err="1" smtClean="0"/>
              <a:t>السحايا</a:t>
            </a:r>
            <a:r>
              <a:rPr lang="ar-SA" dirty="0" smtClean="0"/>
              <a:t> بالتفصيل </a:t>
            </a:r>
            <a:r>
              <a:rPr lang="ar-SA" dirty="0" err="1" smtClean="0"/>
              <a:t>فى</a:t>
            </a:r>
            <a:r>
              <a:rPr lang="ar-SA" dirty="0" smtClean="0"/>
              <a:t> مواضيع جديدة</a:t>
            </a:r>
            <a:endParaRPr lang="en-US" dirty="0" smtClean="0"/>
          </a:p>
          <a:p>
            <a:pPr rtl="0"/>
            <a:r>
              <a:rPr lang="en-US" dirty="0" smtClean="0"/>
              <a:t/>
            </a:r>
            <a:br>
              <a:rPr lang="en-US" dirty="0" smtClean="0"/>
            </a:br>
            <a:r>
              <a:rPr lang="ar-EG" dirty="0" smtClean="0"/>
              <a:t>2-5</a:t>
            </a:r>
            <a:r>
              <a:rPr lang="en-US" dirty="0" smtClean="0"/>
              <a:t>  </a:t>
            </a:r>
            <a:r>
              <a:rPr lang="ar-SA" b="1" i="1" dirty="0" smtClean="0"/>
              <a:t>  يوجد سائل النخاع </a:t>
            </a:r>
            <a:r>
              <a:rPr lang="ar-SA" b="1" i="1" dirty="0" err="1" smtClean="0"/>
              <a:t>الشوكي</a:t>
            </a:r>
            <a:r>
              <a:rPr lang="ar-SA" b="1" i="1" dirty="0" smtClean="0"/>
              <a:t> في العمود الفقري والنهايات </a:t>
            </a:r>
            <a:r>
              <a:rPr lang="ar-SA" b="1" i="1" dirty="0" err="1" smtClean="0"/>
              <a:t>العصبيه</a:t>
            </a:r>
            <a:r>
              <a:rPr lang="ar-SA" b="1" i="1" dirty="0" smtClean="0"/>
              <a:t> وحجم السائل يتراوح مابين</a:t>
            </a:r>
            <a:r>
              <a:rPr lang="en-US" b="1" i="1" dirty="0" smtClean="0"/>
              <a:t> </a:t>
            </a:r>
            <a:r>
              <a:rPr lang="ar-SA" b="1" i="1" dirty="0" smtClean="0"/>
              <a:t>مل/</a:t>
            </a:r>
            <a:r>
              <a:rPr lang="ar-EG" b="1" i="1" dirty="0" smtClean="0"/>
              <a:t>كجم </a:t>
            </a:r>
            <a:r>
              <a:rPr lang="ar-SA" b="1" i="1" dirty="0" smtClean="0"/>
              <a:t>من وزن السائل</a:t>
            </a:r>
            <a:r>
              <a:rPr lang="en-US" b="1" i="1" dirty="0" smtClean="0"/>
              <a:t>.</a:t>
            </a:r>
            <a:br>
              <a:rPr lang="en-US" b="1" i="1" dirty="0" smtClean="0"/>
            </a:br>
            <a:r>
              <a:rPr lang="ar-EG" b="1" i="1" dirty="0" smtClean="0"/>
              <a:t>     </a:t>
            </a:r>
            <a:r>
              <a:rPr lang="ar-SA" b="1" i="1" dirty="0" smtClean="0"/>
              <a:t>ليس كبقية النماذج من حيث سهولة الحصول عليه حيث يجمع السائل عن طريق اختراق قناته بشكل سريع في الحالات </a:t>
            </a:r>
            <a:r>
              <a:rPr lang="ar-SA" b="1" i="1" dirty="0" err="1" smtClean="0"/>
              <a:t>الطارئه</a:t>
            </a:r>
            <a:r>
              <a:rPr lang="ar-SA" b="1" i="1" dirty="0" smtClean="0"/>
              <a:t> </a:t>
            </a:r>
            <a:r>
              <a:rPr lang="ar-SA" b="1" i="1" dirty="0" err="1" smtClean="0"/>
              <a:t>الخاصه</a:t>
            </a:r>
            <a:r>
              <a:rPr lang="ar-SA" b="1" i="1" dirty="0" smtClean="0"/>
              <a:t> بالتهاب </a:t>
            </a:r>
            <a:r>
              <a:rPr lang="ar-SA" b="1" i="1" dirty="0" err="1" smtClean="0"/>
              <a:t>السحايا</a:t>
            </a:r>
            <a:r>
              <a:rPr lang="ar-SA" b="1" i="1" dirty="0" smtClean="0"/>
              <a:t> </a:t>
            </a:r>
            <a:r>
              <a:rPr lang="ar-SA" b="1" i="1" dirty="0" err="1" smtClean="0"/>
              <a:t>او</a:t>
            </a:r>
            <a:r>
              <a:rPr lang="ar-SA" b="1" i="1" dirty="0" smtClean="0"/>
              <a:t> النزيف داخل قناته </a:t>
            </a:r>
            <a:r>
              <a:rPr lang="ar-SA" b="1" i="1" dirty="0" err="1" smtClean="0"/>
              <a:t>اوتاثر</a:t>
            </a:r>
            <a:r>
              <a:rPr lang="ar-SA" b="1" i="1" dirty="0" smtClean="0"/>
              <a:t> </a:t>
            </a:r>
            <a:r>
              <a:rPr lang="ar-SA" b="1" i="1" dirty="0" err="1" smtClean="0"/>
              <a:t>الشوكي</a:t>
            </a:r>
            <a:r>
              <a:rPr lang="ar-SA" b="1" i="1" dirty="0" smtClean="0"/>
              <a:t> بسرطان الدم وذلك بشكل مدروس في ساعات الصباح </a:t>
            </a:r>
            <a:r>
              <a:rPr lang="ar-SA" b="1" i="1" dirty="0" err="1" smtClean="0"/>
              <a:t>الاولىوالمريض</a:t>
            </a:r>
            <a:r>
              <a:rPr lang="ar-SA" b="1" i="1" dirty="0" smtClean="0"/>
              <a:t> صائم ويكون المريض بشكل منحني كي تكون </a:t>
            </a:r>
            <a:r>
              <a:rPr lang="ar-SA" b="1" i="1" dirty="0" err="1" smtClean="0"/>
              <a:t>المسافه</a:t>
            </a:r>
            <a:r>
              <a:rPr lang="ar-SA" b="1" i="1" dirty="0" smtClean="0"/>
              <a:t> بين الفقرات اكبر </a:t>
            </a:r>
            <a:r>
              <a:rPr lang="ar-SA" b="1" i="1" dirty="0" err="1" smtClean="0"/>
              <a:t>بطريقةالثقب</a:t>
            </a:r>
            <a:r>
              <a:rPr lang="ar-SA" b="1" i="1" dirty="0" smtClean="0"/>
              <a:t> القطني بين </a:t>
            </a:r>
            <a:r>
              <a:rPr lang="ar-SA" b="1" i="1" dirty="0" err="1" smtClean="0"/>
              <a:t>الفقره</a:t>
            </a:r>
            <a:r>
              <a:rPr lang="ar-SA" b="1" i="1" dirty="0" smtClean="0"/>
              <a:t> </a:t>
            </a:r>
            <a:r>
              <a:rPr lang="ar-SA" b="1" i="1" dirty="0" err="1" smtClean="0"/>
              <a:t>الثانيه</a:t>
            </a:r>
            <a:r>
              <a:rPr lang="ar-SA" b="1" i="1" dirty="0" smtClean="0"/>
              <a:t> </a:t>
            </a:r>
            <a:r>
              <a:rPr lang="ar-SA" b="1" i="1" dirty="0" err="1" smtClean="0"/>
              <a:t>والثالثه</a:t>
            </a:r>
            <a:r>
              <a:rPr lang="ar-SA" b="1" i="1" dirty="0" smtClean="0"/>
              <a:t> </a:t>
            </a:r>
            <a:r>
              <a:rPr lang="ar-SA" b="1" i="1" dirty="0" err="1" smtClean="0"/>
              <a:t>او</a:t>
            </a:r>
            <a:r>
              <a:rPr lang="ar-SA" b="1" i="1" dirty="0" smtClean="0"/>
              <a:t> تحت ذلك </a:t>
            </a:r>
            <a:r>
              <a:rPr lang="ar-SA" b="1" i="1" dirty="0" err="1" smtClean="0"/>
              <a:t>المستوىاي</a:t>
            </a:r>
            <a:r>
              <a:rPr lang="ar-SA" b="1" i="1" dirty="0" smtClean="0"/>
              <a:t> نستعمل الفقرات </a:t>
            </a:r>
            <a:r>
              <a:rPr lang="ar-SA" b="1" i="1" dirty="0" err="1" smtClean="0"/>
              <a:t>الظهريه</a:t>
            </a:r>
            <a:r>
              <a:rPr lang="ar-SA" b="1" i="1" dirty="0" smtClean="0"/>
              <a:t> (</a:t>
            </a:r>
            <a:r>
              <a:rPr lang="ar-SA" b="1" i="1" dirty="0" err="1" smtClean="0"/>
              <a:t>القطنيه</a:t>
            </a:r>
            <a:r>
              <a:rPr lang="ar-SA" b="1" i="1" dirty="0" smtClean="0"/>
              <a:t> وليس </a:t>
            </a:r>
            <a:r>
              <a:rPr lang="ar-SA" b="1" i="1" dirty="0" err="1" smtClean="0"/>
              <a:t>العنقيه</a:t>
            </a:r>
            <a:r>
              <a:rPr lang="ar-SA" b="1" i="1" dirty="0" smtClean="0"/>
              <a:t> </a:t>
            </a:r>
            <a:r>
              <a:rPr lang="ar-SA" b="1" i="1" dirty="0" err="1" smtClean="0"/>
              <a:t>او</a:t>
            </a:r>
            <a:r>
              <a:rPr lang="ar-SA" b="1" i="1" dirty="0" smtClean="0"/>
              <a:t> </a:t>
            </a:r>
            <a:r>
              <a:rPr lang="ar-SA" b="1" i="1" dirty="0" err="1" smtClean="0"/>
              <a:t>العصعصيه</a:t>
            </a:r>
            <a:r>
              <a:rPr lang="ar-SA" b="1" i="1" dirty="0" smtClean="0"/>
              <a:t> )  ويسحب السائل </a:t>
            </a:r>
            <a:r>
              <a:rPr lang="ar-SA" b="1" i="1" dirty="0" err="1" smtClean="0"/>
              <a:t>بابره</a:t>
            </a:r>
            <a:r>
              <a:rPr lang="ar-SA" b="1" i="1" dirty="0" smtClean="0"/>
              <a:t> </a:t>
            </a:r>
            <a:r>
              <a:rPr lang="ar-SA" b="1" i="1" dirty="0" err="1" smtClean="0"/>
              <a:t>خاصه</a:t>
            </a:r>
            <a:r>
              <a:rPr lang="ar-SA" b="1" i="1" dirty="0" smtClean="0"/>
              <a:t> من قبل الطبيب ويوضع في ثلاثة </a:t>
            </a:r>
            <a:r>
              <a:rPr lang="ar-SA" b="1" i="1" dirty="0" err="1" smtClean="0"/>
              <a:t>انابيب</a:t>
            </a:r>
            <a:r>
              <a:rPr lang="ar-SA" b="1" i="1" dirty="0" smtClean="0"/>
              <a:t> معقمه في كل </a:t>
            </a:r>
            <a:r>
              <a:rPr lang="ar-SA" b="1" i="1" dirty="0" err="1" smtClean="0"/>
              <a:t>انبوبه</a:t>
            </a:r>
            <a:r>
              <a:rPr lang="ar-SA" b="1" i="1" dirty="0" smtClean="0"/>
              <a:t> حوالي 2 مل تستعمل </a:t>
            </a:r>
            <a:r>
              <a:rPr lang="ar-SA" b="1" i="1" dirty="0" err="1" smtClean="0"/>
              <a:t>الاولى</a:t>
            </a:r>
            <a:r>
              <a:rPr lang="ar-SA" b="1" i="1" dirty="0" smtClean="0"/>
              <a:t> للاختبارات </a:t>
            </a:r>
            <a:r>
              <a:rPr lang="ar-SA" b="1" i="1" dirty="0" err="1" smtClean="0"/>
              <a:t>الكيمياويه</a:t>
            </a:r>
            <a:r>
              <a:rPr lang="ar-SA" b="1" i="1" dirty="0" smtClean="0"/>
              <a:t> </a:t>
            </a:r>
            <a:r>
              <a:rPr lang="ar-SA" b="1" i="1" dirty="0" err="1" smtClean="0"/>
              <a:t>والثانيه</a:t>
            </a:r>
            <a:r>
              <a:rPr lang="ar-SA" b="1" i="1" dirty="0" smtClean="0"/>
              <a:t> للفحوصات </a:t>
            </a:r>
            <a:r>
              <a:rPr lang="ar-SA" b="1" i="1" dirty="0" err="1" smtClean="0"/>
              <a:t>المجهريه</a:t>
            </a:r>
            <a:r>
              <a:rPr lang="ar-SA" b="1" i="1" dirty="0" smtClean="0"/>
              <a:t> </a:t>
            </a:r>
            <a:r>
              <a:rPr lang="ar-SA" b="1" i="1" dirty="0" err="1" smtClean="0"/>
              <a:t>والثالثه</a:t>
            </a:r>
            <a:r>
              <a:rPr lang="ar-SA" b="1" i="1" dirty="0" smtClean="0"/>
              <a:t> للفحوصات </a:t>
            </a:r>
            <a:r>
              <a:rPr lang="ar-SA" b="1" i="1" dirty="0" err="1" smtClean="0"/>
              <a:t>الجرثوميه</a:t>
            </a:r>
            <a:r>
              <a:rPr lang="en-US" b="1" i="1" dirty="0" smtClean="0"/>
              <a:t>.</a:t>
            </a:r>
            <a:endParaRPr lang="en-US" dirty="0" smtClean="0"/>
          </a:p>
          <a:p>
            <a:r>
              <a:rPr lang="ar-SA" b="1" i="1" dirty="0" smtClean="0"/>
              <a:t>وفي حالة سحب دم يلغى النموذج لان</a:t>
            </a:r>
            <a:r>
              <a:rPr lang="en-US" b="1" i="1" dirty="0" smtClean="0"/>
              <a:t> RBC</a:t>
            </a:r>
            <a:r>
              <a:rPr lang="ar-SA" b="1" i="1" dirty="0" smtClean="0"/>
              <a:t>و</a:t>
            </a:r>
            <a:r>
              <a:rPr lang="en-US" b="1" i="1" dirty="0" smtClean="0"/>
              <a:t> WBC </a:t>
            </a:r>
            <a:r>
              <a:rPr lang="ar-SA" b="1" i="1" dirty="0" smtClean="0"/>
              <a:t>وغيرها من</a:t>
            </a:r>
            <a:r>
              <a:rPr lang="en-US" b="1" i="1" dirty="0" smtClean="0"/>
              <a:t/>
            </a:r>
            <a:br>
              <a:rPr lang="en-US" b="1" i="1" dirty="0" smtClean="0"/>
            </a:br>
            <a:r>
              <a:rPr lang="ar-SA" b="1" i="1" dirty="0" smtClean="0"/>
              <a:t>مكونات الدم تؤثر على </a:t>
            </a:r>
            <a:r>
              <a:rPr lang="ar-SA" b="1" i="1" dirty="0" err="1" smtClean="0"/>
              <a:t>النتيجه</a:t>
            </a:r>
            <a:r>
              <a:rPr lang="en-US" b="1" i="1" dirty="0" smtClean="0"/>
              <a:t>.</a:t>
            </a:r>
            <a:endParaRPr lang="en-US" dirty="0" smtClean="0"/>
          </a:p>
          <a:p>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Autofit/>
          </a:bodyPr>
          <a:lstStyle/>
          <a:p>
            <a:pPr algn="r"/>
            <a:r>
              <a:rPr lang="ar-SA" sz="3200" b="1" i="1" dirty="0" smtClean="0">
                <a:solidFill>
                  <a:schemeClr val="accent1"/>
                </a:solidFill>
              </a:rPr>
              <a:t>الفحص الكيميائي لسائل النخاع </a:t>
            </a:r>
            <a:r>
              <a:rPr lang="ar-SA" sz="3200" b="1" i="1" dirty="0" err="1" smtClean="0">
                <a:solidFill>
                  <a:schemeClr val="accent1"/>
                </a:solidFill>
              </a:rPr>
              <a:t>الشوكي</a:t>
            </a:r>
            <a:endParaRPr lang="ar-EG" sz="3200" dirty="0">
              <a:solidFill>
                <a:schemeClr val="accent1"/>
              </a:solidFill>
            </a:endParaRPr>
          </a:p>
        </p:txBody>
      </p:sp>
      <p:sp>
        <p:nvSpPr>
          <p:cNvPr id="3" name="عنصر نائب للمحتوى 2"/>
          <p:cNvSpPr>
            <a:spLocks noGrp="1"/>
          </p:cNvSpPr>
          <p:nvPr>
            <p:ph idx="1"/>
          </p:nvPr>
        </p:nvSpPr>
        <p:spPr>
          <a:xfrm>
            <a:off x="457200" y="928670"/>
            <a:ext cx="8229600" cy="5197493"/>
          </a:xfrm>
        </p:spPr>
        <p:txBody>
          <a:bodyPr>
            <a:normAutofit fontScale="85000" lnSpcReduction="20000"/>
          </a:bodyPr>
          <a:lstStyle/>
          <a:p>
            <a:r>
              <a:rPr lang="en-US" b="1" i="1" dirty="0" smtClean="0">
                <a:solidFill>
                  <a:schemeClr val="accent2"/>
                </a:solidFill>
              </a:rPr>
              <a:t> -1</a:t>
            </a:r>
            <a:r>
              <a:rPr lang="ar-SA" b="1" i="1" dirty="0" smtClean="0">
                <a:solidFill>
                  <a:schemeClr val="accent2"/>
                </a:solidFill>
              </a:rPr>
              <a:t>الجلوكوز</a:t>
            </a:r>
            <a:r>
              <a:rPr lang="en-US" b="1" i="1" dirty="0" smtClean="0"/>
              <a:t/>
            </a:r>
            <a:br>
              <a:rPr lang="en-US" b="1" i="1" dirty="0" smtClean="0"/>
            </a:br>
            <a:r>
              <a:rPr lang="ar-SA" b="1" i="1" dirty="0" smtClean="0"/>
              <a:t>تركيز الجلوكوز  الطبيعي كما اشرنا 50-70 </a:t>
            </a:r>
            <a:r>
              <a:rPr lang="ar-SA" b="1" i="1" dirty="0" err="1" smtClean="0"/>
              <a:t>مجم</a:t>
            </a:r>
            <a:r>
              <a:rPr lang="ar-SA" b="1" i="1" dirty="0" smtClean="0"/>
              <a:t> / 100مل ويساوي 2/3 تركيزه بالدم ويقل تركيز </a:t>
            </a:r>
            <a:r>
              <a:rPr lang="ar-SA" b="1" i="1" dirty="0" err="1" smtClean="0"/>
              <a:t>الكلوكوز</a:t>
            </a:r>
            <a:r>
              <a:rPr lang="ar-SA" b="1" i="1" dirty="0" smtClean="0"/>
              <a:t> ويكاد </a:t>
            </a:r>
            <a:r>
              <a:rPr lang="ar-SA" b="1" i="1" dirty="0" err="1" smtClean="0"/>
              <a:t>ان</a:t>
            </a:r>
            <a:r>
              <a:rPr lang="ar-SA" b="1" i="1" dirty="0" smtClean="0"/>
              <a:t> ينعدم في الالتهابات </a:t>
            </a:r>
            <a:r>
              <a:rPr lang="ar-SA" b="1" i="1" dirty="0" err="1" smtClean="0"/>
              <a:t>الجرثوميه</a:t>
            </a:r>
            <a:r>
              <a:rPr lang="ar-SA" b="1" i="1" dirty="0" smtClean="0"/>
              <a:t> بسبب استهلاكه من قبل </a:t>
            </a:r>
            <a:r>
              <a:rPr lang="ar-SA" b="1" i="1" dirty="0" err="1" smtClean="0"/>
              <a:t>البكتري</a:t>
            </a:r>
            <a:r>
              <a:rPr lang="ar-SA" b="1" i="1" dirty="0" smtClean="0"/>
              <a:t> ولكن يبقى طبيعيا في حالة الالتهابات </a:t>
            </a:r>
            <a:r>
              <a:rPr lang="ar-SA" b="1" i="1" dirty="0" err="1" smtClean="0"/>
              <a:t>الفيروسيه</a:t>
            </a:r>
            <a:r>
              <a:rPr lang="en-US" b="1" i="1" dirty="0" smtClean="0"/>
              <a:t>.</a:t>
            </a:r>
            <a:endParaRPr lang="en-US" dirty="0" smtClean="0"/>
          </a:p>
          <a:p>
            <a:r>
              <a:rPr lang="ar-SA" b="1" i="1" dirty="0" smtClean="0"/>
              <a:t>يقاس تركيز السكر بنفس </a:t>
            </a:r>
            <a:r>
              <a:rPr lang="ar-SA" b="1" i="1" dirty="0" err="1" smtClean="0"/>
              <a:t>الطريقه</a:t>
            </a:r>
            <a:r>
              <a:rPr lang="ar-SA" b="1" i="1" dirty="0" smtClean="0"/>
              <a:t> </a:t>
            </a:r>
            <a:r>
              <a:rPr lang="ar-SA" b="1" i="1" dirty="0" err="1" smtClean="0"/>
              <a:t>المستخده</a:t>
            </a:r>
            <a:r>
              <a:rPr lang="ar-SA" b="1" i="1" dirty="0" smtClean="0"/>
              <a:t> في المصل</a:t>
            </a:r>
            <a:r>
              <a:rPr lang="en-US" b="1" i="1" dirty="0" smtClean="0"/>
              <a:t>.</a:t>
            </a:r>
            <a:br>
              <a:rPr lang="en-US" b="1" i="1" dirty="0" smtClean="0"/>
            </a:br>
            <a:r>
              <a:rPr lang="en-US" b="1" i="1" dirty="0" smtClean="0">
                <a:solidFill>
                  <a:schemeClr val="accent2"/>
                </a:solidFill>
              </a:rPr>
              <a:t> -2</a:t>
            </a:r>
            <a:r>
              <a:rPr lang="ar-SA" b="1" i="1" dirty="0" smtClean="0">
                <a:solidFill>
                  <a:schemeClr val="accent2"/>
                </a:solidFill>
              </a:rPr>
              <a:t>البروتين</a:t>
            </a:r>
            <a:r>
              <a:rPr lang="en-US" b="1" i="1" dirty="0" smtClean="0"/>
              <a:t/>
            </a:r>
            <a:br>
              <a:rPr lang="en-US" b="1" i="1" dirty="0" smtClean="0"/>
            </a:br>
            <a:r>
              <a:rPr lang="ar-SA" b="1" i="1" dirty="0" smtClean="0"/>
              <a:t>التركيز الطبيعي  لبروتينات سائل النخاع الشوكي20-40ملغ/100مل معظمها من </a:t>
            </a:r>
            <a:r>
              <a:rPr lang="ar-SA" b="1" i="1" dirty="0" err="1" smtClean="0"/>
              <a:t>الالبومين</a:t>
            </a:r>
            <a:r>
              <a:rPr lang="ar-SA" b="1" i="1" dirty="0" smtClean="0"/>
              <a:t> ويزيد البروتين عند التهاب </a:t>
            </a:r>
            <a:r>
              <a:rPr lang="ar-SA" b="1" i="1" dirty="0" err="1" smtClean="0"/>
              <a:t>السحايا</a:t>
            </a:r>
            <a:r>
              <a:rPr lang="ar-SA" b="1" i="1" dirty="0" smtClean="0"/>
              <a:t> </a:t>
            </a:r>
            <a:r>
              <a:rPr lang="ar-SA" b="1" i="1" dirty="0" err="1" smtClean="0"/>
              <a:t>وامراض</a:t>
            </a:r>
            <a:r>
              <a:rPr lang="ar-SA" b="1" i="1" dirty="0" smtClean="0"/>
              <a:t> النظام العصبي المركزي</a:t>
            </a:r>
            <a:r>
              <a:rPr lang="en-US" b="1" i="1" dirty="0" smtClean="0"/>
              <a:t> (CNS).</a:t>
            </a:r>
            <a:r>
              <a:rPr lang="ar-SA" b="1" i="1" dirty="0" smtClean="0"/>
              <a:t>ويقاس تركيزه بقدرته على </a:t>
            </a:r>
            <a:r>
              <a:rPr lang="ar-SA" b="1" i="1" dirty="0" err="1" smtClean="0"/>
              <a:t>تعكيرمحلول</a:t>
            </a:r>
            <a:r>
              <a:rPr lang="ar-SA" b="1" i="1" dirty="0" smtClean="0"/>
              <a:t> 30</a:t>
            </a:r>
            <a:r>
              <a:rPr lang="en-US" b="1" i="1" dirty="0" smtClean="0"/>
              <a:t>% TCAA.</a:t>
            </a:r>
            <a:br>
              <a:rPr lang="en-US" b="1" i="1" dirty="0" smtClean="0"/>
            </a:br>
            <a:r>
              <a:rPr lang="en-US" b="1" i="1" dirty="0" smtClean="0">
                <a:solidFill>
                  <a:schemeClr val="accent2"/>
                </a:solidFill>
              </a:rPr>
              <a:t> -3</a:t>
            </a:r>
            <a:r>
              <a:rPr lang="ar-SA" b="1" i="1" dirty="0" err="1" smtClean="0">
                <a:solidFill>
                  <a:schemeClr val="accent2"/>
                </a:solidFill>
              </a:rPr>
              <a:t>الكلورايد</a:t>
            </a:r>
            <a:r>
              <a:rPr lang="en-US" b="1" i="1" dirty="0" smtClean="0"/>
              <a:t/>
            </a:r>
            <a:br>
              <a:rPr lang="en-US" b="1" i="1" dirty="0" smtClean="0"/>
            </a:br>
            <a:r>
              <a:rPr lang="ar-SA" b="1" i="1" dirty="0" smtClean="0"/>
              <a:t>تركيز ايون </a:t>
            </a:r>
            <a:r>
              <a:rPr lang="ar-SA" b="1" i="1" dirty="0" err="1" smtClean="0"/>
              <a:t>الكلورايد</a:t>
            </a:r>
            <a:r>
              <a:rPr lang="ar-SA" b="1" i="1" dirty="0" smtClean="0"/>
              <a:t>  في سائل النخاع </a:t>
            </a:r>
            <a:r>
              <a:rPr lang="ar-SA" b="1" i="1" dirty="0" err="1" smtClean="0"/>
              <a:t>الشوكي</a:t>
            </a:r>
            <a:r>
              <a:rPr lang="ar-SA" b="1" i="1" dirty="0" smtClean="0"/>
              <a:t> 113-117مليمول/لتر ويقل في الالتهابات </a:t>
            </a:r>
            <a:r>
              <a:rPr lang="ar-SA" b="1" i="1" dirty="0" err="1" smtClean="0"/>
              <a:t>السحائيه</a:t>
            </a:r>
            <a:r>
              <a:rPr lang="ar-SA" b="1" i="1" dirty="0" smtClean="0"/>
              <a:t> بسبب زيادة </a:t>
            </a:r>
            <a:r>
              <a:rPr lang="ar-SA" b="1" i="1" dirty="0" err="1" smtClean="0"/>
              <a:t>نفاذية</a:t>
            </a:r>
            <a:r>
              <a:rPr lang="ar-SA" b="1" i="1" dirty="0" smtClean="0"/>
              <a:t> </a:t>
            </a:r>
            <a:r>
              <a:rPr lang="ar-SA" b="1" i="1" dirty="0" err="1" smtClean="0"/>
              <a:t>السحايا</a:t>
            </a:r>
            <a:r>
              <a:rPr lang="ar-SA" b="1" i="1" dirty="0" smtClean="0"/>
              <a:t> وينقص تركيزه في الدم عن تركيزه في سائل النخاع </a:t>
            </a:r>
            <a:r>
              <a:rPr lang="ar-SA" b="1" i="1" dirty="0" err="1" smtClean="0"/>
              <a:t>الشوكي</a:t>
            </a:r>
            <a:r>
              <a:rPr lang="en-US" b="1" i="1" dirty="0" smtClean="0"/>
              <a:t>.</a:t>
            </a:r>
            <a:endParaRPr lang="en-US" dirty="0" smtClean="0"/>
          </a:p>
          <a:p>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Autofit/>
          </a:bodyPr>
          <a:lstStyle/>
          <a:p>
            <a:pPr algn="r"/>
            <a:r>
              <a:rPr lang="ar-SA" sz="2800" b="1" dirty="0" err="1" smtClean="0">
                <a:solidFill>
                  <a:schemeClr val="accent1"/>
                </a:solidFill>
              </a:rPr>
              <a:t>الأهميه</a:t>
            </a:r>
            <a:r>
              <a:rPr lang="ar-SA" sz="2800" b="1" dirty="0" smtClean="0">
                <a:solidFill>
                  <a:schemeClr val="accent1"/>
                </a:solidFill>
              </a:rPr>
              <a:t>  </a:t>
            </a:r>
            <a:r>
              <a:rPr lang="ar-SA" sz="2800" b="1" dirty="0" err="1" smtClean="0">
                <a:solidFill>
                  <a:schemeClr val="accent1"/>
                </a:solidFill>
              </a:rPr>
              <a:t>التشخيصيه</a:t>
            </a:r>
            <a:r>
              <a:rPr lang="ar-SA" sz="2800" b="1" dirty="0" smtClean="0">
                <a:solidFill>
                  <a:schemeClr val="accent1"/>
                </a:solidFill>
              </a:rPr>
              <a:t> </a:t>
            </a:r>
            <a:r>
              <a:rPr lang="ar-SA" sz="2800" b="1" i="1" dirty="0" smtClean="0">
                <a:solidFill>
                  <a:schemeClr val="accent1"/>
                </a:solidFill>
              </a:rPr>
              <a:t>لسائل النخاع </a:t>
            </a:r>
            <a:r>
              <a:rPr lang="ar-SA" sz="2800" b="1" i="1" dirty="0" err="1" smtClean="0">
                <a:solidFill>
                  <a:schemeClr val="accent1"/>
                </a:solidFill>
              </a:rPr>
              <a:t>الشوكي</a:t>
            </a:r>
            <a:endParaRPr lang="en-US" sz="2800" dirty="0" smtClean="0">
              <a:solidFill>
                <a:schemeClr val="accent1"/>
              </a:solidFill>
            </a:endParaRPr>
          </a:p>
        </p:txBody>
      </p:sp>
      <p:sp>
        <p:nvSpPr>
          <p:cNvPr id="3" name="عنصر نائب للمحتوى 2"/>
          <p:cNvSpPr>
            <a:spLocks noGrp="1"/>
          </p:cNvSpPr>
          <p:nvPr>
            <p:ph idx="1"/>
          </p:nvPr>
        </p:nvSpPr>
        <p:spPr>
          <a:xfrm>
            <a:off x="457200" y="928670"/>
            <a:ext cx="8229600" cy="5197493"/>
          </a:xfrm>
        </p:spPr>
        <p:txBody>
          <a:bodyPr>
            <a:normAutofit/>
          </a:bodyPr>
          <a:lstStyle/>
          <a:p>
            <a:pPr lvl="1"/>
            <a:r>
              <a:rPr lang="ar-SA" dirty="0" smtClean="0"/>
              <a:t>له أهميه في تشخيص العديد من الأمراض </a:t>
            </a:r>
            <a:r>
              <a:rPr lang="ar-SA" dirty="0" err="1" smtClean="0"/>
              <a:t>البكتيريه</a:t>
            </a:r>
            <a:r>
              <a:rPr lang="ar-SA" dirty="0" smtClean="0"/>
              <a:t> و </a:t>
            </a:r>
            <a:r>
              <a:rPr lang="ar-SA" dirty="0" err="1" smtClean="0"/>
              <a:t>الفيروسيه</a:t>
            </a:r>
            <a:r>
              <a:rPr lang="ar-SA" dirty="0" smtClean="0"/>
              <a:t> </a:t>
            </a:r>
            <a:endParaRPr lang="en-US" sz="2000" dirty="0" smtClean="0"/>
          </a:p>
          <a:p>
            <a:pPr lvl="1"/>
            <a:r>
              <a:rPr lang="ar-SA" b="1" i="1" dirty="0" err="1" smtClean="0"/>
              <a:t>النسبه</a:t>
            </a:r>
            <a:r>
              <a:rPr lang="ar-SA" b="1" i="1" dirty="0" smtClean="0"/>
              <a:t> </a:t>
            </a:r>
            <a:r>
              <a:rPr lang="ar-SA" b="1" i="1" dirty="0" err="1" smtClean="0"/>
              <a:t>الطبيعيه</a:t>
            </a:r>
            <a:r>
              <a:rPr lang="ar-SA" b="1" i="1" dirty="0" smtClean="0"/>
              <a:t> للسكر 50-70 ملجم1/ </a:t>
            </a:r>
            <a:r>
              <a:rPr lang="ar-SA" b="1" i="1" dirty="0" err="1" smtClean="0"/>
              <a:t>ديسيليتر</a:t>
            </a:r>
            <a:r>
              <a:rPr lang="ar-SA" b="1" i="1" dirty="0" smtClean="0"/>
              <a:t> و تقل هذه </a:t>
            </a:r>
            <a:r>
              <a:rPr lang="ar-SA" b="1" i="1" dirty="0" err="1" smtClean="0"/>
              <a:t>النسبه</a:t>
            </a:r>
            <a:r>
              <a:rPr lang="ar-SA" b="1" i="1" dirty="0" smtClean="0"/>
              <a:t> في حالة </a:t>
            </a:r>
            <a:r>
              <a:rPr lang="ar-SA" b="1" i="1" dirty="0" err="1" smtClean="0"/>
              <a:t>الاصابه</a:t>
            </a:r>
            <a:r>
              <a:rPr lang="ar-SA" b="1" i="1" dirty="0" smtClean="0"/>
              <a:t> </a:t>
            </a:r>
            <a:r>
              <a:rPr lang="ar-SA" b="1" i="1" dirty="0" err="1" smtClean="0"/>
              <a:t>بالدرن</a:t>
            </a:r>
            <a:r>
              <a:rPr lang="ar-SA" b="1" i="1" dirty="0" smtClean="0"/>
              <a:t> و الالتهابات </a:t>
            </a:r>
            <a:r>
              <a:rPr lang="ar-SA" b="1" i="1" dirty="0" err="1" smtClean="0"/>
              <a:t>الشديده</a:t>
            </a:r>
            <a:r>
              <a:rPr lang="ar-SA" b="1" i="1" dirty="0" smtClean="0"/>
              <a:t> .</a:t>
            </a:r>
            <a:endParaRPr lang="en-US" sz="1800" dirty="0" smtClean="0"/>
          </a:p>
          <a:p>
            <a:pPr lvl="1"/>
            <a:r>
              <a:rPr lang="ar-EG" b="1" i="1" dirty="0" smtClean="0"/>
              <a:t>الزلال نسبته </a:t>
            </a:r>
            <a:r>
              <a:rPr lang="ar-EG" b="1" i="1" dirty="0" err="1" smtClean="0"/>
              <a:t>الطبيعيه</a:t>
            </a:r>
            <a:r>
              <a:rPr lang="ar-EG" b="1" i="1" dirty="0" smtClean="0"/>
              <a:t> في سائل النخاع </a:t>
            </a:r>
            <a:r>
              <a:rPr lang="ar-SA" b="1" i="1" dirty="0" smtClean="0"/>
              <a:t>لبروتين35 </a:t>
            </a:r>
            <a:r>
              <a:rPr lang="ar-SA" b="1" i="1" dirty="0" err="1" smtClean="0"/>
              <a:t>مجم</a:t>
            </a:r>
            <a:r>
              <a:rPr lang="ar-SA" b="1" i="1" dirty="0" smtClean="0"/>
              <a:t> / 100مل</a:t>
            </a:r>
            <a:r>
              <a:rPr lang="ar-SA" sz="2400" dirty="0" smtClean="0"/>
              <a:t>  </a:t>
            </a:r>
            <a:r>
              <a:rPr lang="ar-SA" sz="2400" dirty="0" err="1" smtClean="0"/>
              <a:t>و</a:t>
            </a:r>
            <a:r>
              <a:rPr lang="ar-SA" sz="2400" dirty="0" smtClean="0"/>
              <a:t> </a:t>
            </a:r>
            <a:r>
              <a:rPr lang="ar-SA" sz="2400" dirty="0" err="1" smtClean="0"/>
              <a:t>تذيد</a:t>
            </a:r>
            <a:r>
              <a:rPr lang="ar-SA" sz="2400" dirty="0" smtClean="0"/>
              <a:t> في </a:t>
            </a:r>
            <a:r>
              <a:rPr lang="ar-SA" b="1" i="1" dirty="0" smtClean="0"/>
              <a:t>في حالة </a:t>
            </a:r>
            <a:r>
              <a:rPr lang="ar-SA" b="1" i="1" dirty="0" err="1" smtClean="0"/>
              <a:t>الاصابه</a:t>
            </a:r>
            <a:r>
              <a:rPr lang="ar-SA" b="1" i="1" dirty="0" smtClean="0"/>
              <a:t> </a:t>
            </a:r>
            <a:r>
              <a:rPr lang="ar-SA" b="1" i="1" dirty="0" err="1" smtClean="0"/>
              <a:t>بالدرن</a:t>
            </a:r>
            <a:r>
              <a:rPr lang="ar-SA" b="1" i="1" dirty="0" smtClean="0"/>
              <a:t> و الالتهاب السحائي </a:t>
            </a:r>
            <a:r>
              <a:rPr lang="ar-SA" sz="2400" dirty="0" smtClean="0"/>
              <a:t>.</a:t>
            </a:r>
            <a:endParaRPr lang="en-US" sz="1800" dirty="0" smtClean="0"/>
          </a:p>
          <a:p>
            <a:pPr lvl="1"/>
            <a:r>
              <a:rPr lang="ar-SA" b="1" i="1" dirty="0" err="1" smtClean="0"/>
              <a:t>الكلورايد</a:t>
            </a:r>
            <a:r>
              <a:rPr lang="ar-EG" b="1" i="1" dirty="0" smtClean="0"/>
              <a:t> نسبته </a:t>
            </a:r>
            <a:r>
              <a:rPr lang="ar-EG" b="1" i="1" dirty="0" err="1" smtClean="0"/>
              <a:t>الطبيعيه</a:t>
            </a:r>
            <a:r>
              <a:rPr lang="ar-EG" b="1" i="1" dirty="0" smtClean="0"/>
              <a:t> في سائل النخاع</a:t>
            </a:r>
            <a:r>
              <a:rPr lang="ar-SA" b="1" i="1" dirty="0" smtClean="0"/>
              <a:t> 140 </a:t>
            </a:r>
            <a:r>
              <a:rPr lang="ar-SA" b="1" i="1" dirty="0" err="1" smtClean="0"/>
              <a:t>مجم</a:t>
            </a:r>
            <a:r>
              <a:rPr lang="ar-SA" b="1" i="1" dirty="0" smtClean="0"/>
              <a:t>/ 100م</a:t>
            </a:r>
            <a:r>
              <a:rPr lang="ar-SA" sz="2400" dirty="0" smtClean="0"/>
              <a:t> </a:t>
            </a:r>
            <a:endParaRPr lang="ar-EG" sz="2400" dirty="0" smtClean="0"/>
          </a:p>
          <a:p>
            <a:pPr lvl="1"/>
            <a:endParaRPr lang="en-US" sz="1800" dirty="0" smtClean="0"/>
          </a:p>
          <a:p>
            <a:r>
              <a:rPr lang="ar-SA" sz="2800" b="1" i="1" dirty="0" smtClean="0"/>
              <a:t>  و تقل هذه </a:t>
            </a:r>
            <a:r>
              <a:rPr lang="ar-SA" sz="2800" b="1" i="1" dirty="0" err="1" smtClean="0"/>
              <a:t>النسبه</a:t>
            </a:r>
            <a:r>
              <a:rPr lang="ar-SA" sz="2800" b="1" i="1" dirty="0" smtClean="0"/>
              <a:t> في حالة </a:t>
            </a:r>
            <a:r>
              <a:rPr lang="ar-SA" sz="2800" b="1" i="1" dirty="0" err="1" smtClean="0"/>
              <a:t>الاصابه</a:t>
            </a:r>
            <a:r>
              <a:rPr lang="ar-SA" sz="2800" b="1" i="1" dirty="0" smtClean="0"/>
              <a:t> </a:t>
            </a:r>
            <a:r>
              <a:rPr lang="ar-SA" sz="2800" b="1" i="1" dirty="0" err="1" smtClean="0"/>
              <a:t>بالدرن</a:t>
            </a:r>
            <a:r>
              <a:rPr lang="ar-SA" sz="2800" b="1" i="1" dirty="0" smtClean="0"/>
              <a:t> و الالتهابات </a:t>
            </a:r>
            <a:r>
              <a:rPr lang="ar-SA" sz="2800" b="1" i="1" dirty="0" err="1" smtClean="0"/>
              <a:t>الشديده</a:t>
            </a:r>
            <a:r>
              <a:rPr lang="ar-SA" sz="2800" b="1" i="1" dirty="0" smtClean="0"/>
              <a:t> .</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Autofit/>
          </a:bodyPr>
          <a:lstStyle/>
          <a:p>
            <a:pPr algn="r"/>
            <a:r>
              <a:rPr lang="ar-SA" sz="3600" b="1" dirty="0" smtClean="0"/>
              <a:t>البزل القطني</a:t>
            </a:r>
            <a:endParaRPr lang="ar-EG" sz="3600" dirty="0"/>
          </a:p>
        </p:txBody>
      </p:sp>
      <p:sp>
        <p:nvSpPr>
          <p:cNvPr id="3" name="عنصر نائب للمحتوى 2"/>
          <p:cNvSpPr>
            <a:spLocks noGrp="1"/>
          </p:cNvSpPr>
          <p:nvPr>
            <p:ph idx="1"/>
          </p:nvPr>
        </p:nvSpPr>
        <p:spPr>
          <a:xfrm>
            <a:off x="457200" y="1000108"/>
            <a:ext cx="8229600" cy="5126055"/>
          </a:xfrm>
        </p:spPr>
        <p:txBody>
          <a:bodyPr/>
          <a:lstStyle/>
          <a:p>
            <a:r>
              <a:rPr lang="ar-EG" dirty="0" smtClean="0"/>
              <a:t>    </a:t>
            </a:r>
            <a:r>
              <a:rPr lang="ar-SA" sz="2400" dirty="0" smtClean="0"/>
              <a:t>هو إجراءٌ طبيّ يُؤخَذ فيه عيّنة سوائل من داخل أسفل الظهر لإجراء فحوصٍ عليها</a:t>
            </a:r>
            <a:r>
              <a:rPr lang="en-US" sz="2400" dirty="0" smtClean="0"/>
              <a:t>.</a:t>
            </a:r>
          </a:p>
          <a:p>
            <a:r>
              <a:rPr lang="ar-SA" sz="2400" dirty="0" smtClean="0"/>
              <a:t>تُدخَلُ إبرة مُجوَّفَة بين عظمتين، اسمهما فقرتان، في أسفل العمود الفقريّ، وتُستخدم لسحب السائل منه</a:t>
            </a:r>
            <a:r>
              <a:rPr lang="en-US" sz="2400" dirty="0" smtClean="0"/>
              <a:t>.</a:t>
            </a:r>
            <a:r>
              <a:rPr lang="ar-SA" sz="2400" dirty="0" smtClean="0"/>
              <a:t>غالباً ما يُلجأ للبزل القطنيّ عند يُشتبَه بحدوث اضطراب، مثل التهاب </a:t>
            </a:r>
            <a:r>
              <a:rPr lang="ar-SA" sz="2400" dirty="0" err="1" smtClean="0"/>
              <a:t>السحايا</a:t>
            </a:r>
            <a:r>
              <a:rPr lang="ar-SA" sz="2400" dirty="0" smtClean="0"/>
              <a:t>، داخل الدماغ أو الجهاز العصبيّ. التهاب </a:t>
            </a:r>
            <a:r>
              <a:rPr lang="ar-SA" sz="2400" dirty="0" err="1" smtClean="0"/>
              <a:t>السحايا</a:t>
            </a:r>
            <a:r>
              <a:rPr lang="ar-SA" sz="2400" dirty="0" smtClean="0"/>
              <a:t> عدوى شديدة تُصيب الأغشية المُحيطة بالدماغ والنخاع </a:t>
            </a:r>
            <a:r>
              <a:rPr lang="ar-SA" sz="2400" dirty="0" err="1" smtClean="0"/>
              <a:t>الشّوكيّ</a:t>
            </a:r>
            <a:r>
              <a:rPr lang="en-US" sz="2400" dirty="0" smtClean="0"/>
              <a:t>.</a:t>
            </a:r>
          </a:p>
          <a:p>
            <a:endParaRPr lang="ar-EG" dirty="0"/>
          </a:p>
        </p:txBody>
      </p:sp>
      <p:pic>
        <p:nvPicPr>
          <p:cNvPr id="4" name="Picture 4" descr="الترجمة الطبية"/>
          <p:cNvPicPr/>
          <p:nvPr/>
        </p:nvPicPr>
        <p:blipFill>
          <a:blip r:embed="rId2"/>
          <a:srcRect/>
          <a:stretch>
            <a:fillRect/>
          </a:stretch>
        </p:blipFill>
        <p:spPr bwMode="auto">
          <a:xfrm>
            <a:off x="1714480" y="3571876"/>
            <a:ext cx="6072230" cy="250033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11222"/>
          </a:xfrm>
        </p:spPr>
        <p:txBody>
          <a:bodyPr>
            <a:normAutofit fontScale="90000"/>
          </a:bodyPr>
          <a:lstStyle/>
          <a:p>
            <a:pPr algn="r"/>
            <a:r>
              <a:rPr lang="ar-EG" b="1" u="sng" dirty="0" err="1" smtClean="0">
                <a:solidFill>
                  <a:schemeClr val="accent2"/>
                </a:solidFill>
              </a:rPr>
              <a:t>المحاضره</a:t>
            </a:r>
            <a:r>
              <a:rPr lang="ar-EG" b="1" u="sng" dirty="0" smtClean="0">
                <a:solidFill>
                  <a:schemeClr val="accent2"/>
                </a:solidFill>
              </a:rPr>
              <a:t> </a:t>
            </a:r>
            <a:r>
              <a:rPr lang="ar-EG" b="1" u="sng" dirty="0" err="1" smtClean="0">
                <a:solidFill>
                  <a:schemeClr val="accent2"/>
                </a:solidFill>
              </a:rPr>
              <a:t>السابعه</a:t>
            </a:r>
            <a:r>
              <a:rPr lang="ar-EG" b="1" u="sng" dirty="0" smtClean="0">
                <a:solidFill>
                  <a:schemeClr val="accent2"/>
                </a:solidFill>
              </a:rPr>
              <a:t>  </a:t>
            </a:r>
            <a:r>
              <a:rPr lang="ar-EG" b="1" dirty="0" smtClean="0">
                <a:solidFill>
                  <a:schemeClr val="accent2"/>
                </a:solidFill>
              </a:rPr>
              <a:t/>
            </a:r>
            <a:br>
              <a:rPr lang="ar-EG" b="1" dirty="0" smtClean="0">
                <a:solidFill>
                  <a:schemeClr val="accent2"/>
                </a:solidFill>
              </a:rPr>
            </a:br>
            <a:r>
              <a:rPr lang="ar-EG" b="1" dirty="0" smtClean="0">
                <a:solidFill>
                  <a:schemeClr val="accent2"/>
                </a:solidFill>
              </a:rPr>
              <a:t>                       </a:t>
            </a:r>
            <a:r>
              <a:rPr lang="ar-SA" b="1" dirty="0" smtClean="0">
                <a:solidFill>
                  <a:schemeClr val="accent2"/>
                </a:solidFill>
              </a:rPr>
              <a:t>البول   </a:t>
            </a:r>
            <a:r>
              <a:rPr lang="en-US" b="1" dirty="0" smtClean="0">
                <a:solidFill>
                  <a:schemeClr val="accent2"/>
                </a:solidFill>
              </a:rPr>
              <a:t>Urine</a:t>
            </a:r>
            <a:endParaRPr lang="en-US" dirty="0">
              <a:solidFill>
                <a:schemeClr val="accent2"/>
              </a:solidFill>
            </a:endParaRPr>
          </a:p>
        </p:txBody>
      </p:sp>
      <p:sp>
        <p:nvSpPr>
          <p:cNvPr id="3" name="عنصر نائب للمحتوى 2"/>
          <p:cNvSpPr>
            <a:spLocks noGrp="1"/>
          </p:cNvSpPr>
          <p:nvPr>
            <p:ph idx="1"/>
          </p:nvPr>
        </p:nvSpPr>
        <p:spPr>
          <a:xfrm>
            <a:off x="457200" y="1428736"/>
            <a:ext cx="8229600" cy="4697427"/>
          </a:xfrm>
        </p:spPr>
        <p:txBody>
          <a:bodyPr/>
          <a:lstStyle/>
          <a:p>
            <a:r>
              <a:rPr lang="ar-SA" dirty="0" smtClean="0"/>
              <a:t> </a:t>
            </a:r>
            <a:r>
              <a:rPr lang="ar-SA" sz="2000" b="1" dirty="0" smtClean="0"/>
              <a:t>البَول</a:t>
            </a:r>
            <a:r>
              <a:rPr lang="en-US" sz="2000" dirty="0" smtClean="0"/>
              <a:t> </a:t>
            </a:r>
            <a:r>
              <a:rPr lang="ar-SA" sz="2000" dirty="0" smtClean="0"/>
              <a:t>أحد</a:t>
            </a:r>
            <a:r>
              <a:rPr lang="en-US" sz="2000" dirty="0" smtClean="0"/>
              <a:t> </a:t>
            </a:r>
            <a:r>
              <a:rPr lang="ar-SA" sz="2000" dirty="0" smtClean="0">
                <a:hlinkClick r:id="rId2" tooltip="السوائل الجسمية"/>
              </a:rPr>
              <a:t>السوائل الجسمية</a:t>
            </a:r>
            <a:r>
              <a:rPr lang="ar-SA" sz="2000" dirty="0" smtClean="0"/>
              <a:t>، وهو السائل الذي تستخلصه</a:t>
            </a:r>
            <a:r>
              <a:rPr lang="en-US" sz="2000" dirty="0" smtClean="0"/>
              <a:t> </a:t>
            </a:r>
            <a:r>
              <a:rPr lang="ar-SA" sz="2000" dirty="0" smtClean="0">
                <a:hlinkClick r:id="rId3" tooltip="كلية"/>
              </a:rPr>
              <a:t>الكليتان</a:t>
            </a:r>
            <a:r>
              <a:rPr lang="en-US" sz="2000" dirty="0" smtClean="0"/>
              <a:t> </a:t>
            </a:r>
            <a:r>
              <a:rPr lang="ar-SA" sz="2000" dirty="0" smtClean="0"/>
              <a:t>من</a:t>
            </a:r>
            <a:r>
              <a:rPr lang="en-US" sz="2000" dirty="0" smtClean="0"/>
              <a:t> </a:t>
            </a:r>
            <a:r>
              <a:rPr lang="ar-SA" sz="2000" dirty="0" smtClean="0">
                <a:hlinkClick r:id="rId4" tooltip="دم"/>
              </a:rPr>
              <a:t>الدم</a:t>
            </a:r>
            <a:r>
              <a:rPr lang="en-US" sz="2000" dirty="0" smtClean="0"/>
              <a:t> </a:t>
            </a:r>
            <a:r>
              <a:rPr lang="ar-SA" sz="2000" dirty="0" smtClean="0"/>
              <a:t>ثم تفرزانه من خلال</a:t>
            </a:r>
            <a:r>
              <a:rPr lang="en-US" sz="2000" dirty="0" smtClean="0"/>
              <a:t> </a:t>
            </a:r>
            <a:r>
              <a:rPr lang="ar-SA" sz="2000" dirty="0" smtClean="0">
                <a:hlinkClick r:id="rId5" tooltip="حالب"/>
              </a:rPr>
              <a:t>الحالب</a:t>
            </a:r>
            <a:r>
              <a:rPr lang="en-US" sz="2000" dirty="0" smtClean="0"/>
              <a:t> </a:t>
            </a:r>
            <a:r>
              <a:rPr lang="ar-SA" sz="2000" dirty="0" smtClean="0"/>
              <a:t>ليصل</a:t>
            </a:r>
            <a:r>
              <a:rPr lang="en-US" sz="2000" dirty="0" smtClean="0"/>
              <a:t> </a:t>
            </a:r>
            <a:r>
              <a:rPr lang="ar-SA" sz="2000" dirty="0" smtClean="0">
                <a:hlinkClick r:id="rId6" tooltip="مثانة"/>
              </a:rPr>
              <a:t>المثانة</a:t>
            </a:r>
            <a:r>
              <a:rPr lang="en-US" sz="2000" dirty="0" smtClean="0"/>
              <a:t> </a:t>
            </a:r>
            <a:r>
              <a:rPr lang="ar-SA" sz="2000" dirty="0" smtClean="0"/>
              <a:t>ثم</a:t>
            </a:r>
            <a:r>
              <a:rPr lang="en-US" sz="2000" dirty="0" smtClean="0"/>
              <a:t> </a:t>
            </a:r>
            <a:r>
              <a:rPr lang="ar-SA" sz="2000" dirty="0" err="1" smtClean="0">
                <a:hlinkClick r:id="rId7" tooltip="إحليل"/>
              </a:rPr>
              <a:t>الإحليل</a:t>
            </a:r>
            <a:r>
              <a:rPr lang="en-US" sz="2000" dirty="0" smtClean="0"/>
              <a:t> </a:t>
            </a:r>
            <a:r>
              <a:rPr lang="ar-SA" sz="2000" dirty="0" smtClean="0"/>
              <a:t>ليخرج من الجسم للتخلص من</a:t>
            </a:r>
            <a:r>
              <a:rPr lang="en-US" sz="2000" dirty="0" smtClean="0"/>
              <a:t> </a:t>
            </a:r>
            <a:r>
              <a:rPr lang="ar-SA" sz="2000" dirty="0" smtClean="0">
                <a:hlinkClick r:id="rId8" tooltip="ملح (كيمياء)"/>
              </a:rPr>
              <a:t>الأملاح</a:t>
            </a:r>
            <a:r>
              <a:rPr lang="en-US" sz="2000" dirty="0" smtClean="0"/>
              <a:t> </a:t>
            </a:r>
            <a:r>
              <a:rPr lang="ar-SA" sz="2000" dirty="0" smtClean="0"/>
              <a:t>والمياه الزائدة في الجسم</a:t>
            </a:r>
            <a:r>
              <a:rPr lang="en-US" sz="2000" dirty="0" smtClean="0"/>
              <a:t> </a:t>
            </a:r>
            <a:r>
              <a:rPr lang="ar-SA" sz="2000" dirty="0" smtClean="0"/>
              <a:t>ويكون عادة أصفر اللون وذلك تبعاً لنسبة</a:t>
            </a:r>
            <a:r>
              <a:rPr lang="en-US" sz="2000" dirty="0" smtClean="0"/>
              <a:t> </a:t>
            </a:r>
            <a:r>
              <a:rPr lang="ar-SA" sz="2000" dirty="0" err="1" smtClean="0">
                <a:hlinkClick r:id="rId9" tooltip="يوريا"/>
              </a:rPr>
              <a:t>البولة</a:t>
            </a:r>
            <a:r>
              <a:rPr lang="en-US" sz="2000" dirty="0" smtClean="0"/>
              <a:t> </a:t>
            </a:r>
            <a:r>
              <a:rPr lang="ar-SA" sz="2000" dirty="0" smtClean="0"/>
              <a:t>والماء فيه، فكلما زادت </a:t>
            </a:r>
            <a:r>
              <a:rPr lang="ar-SA" sz="2000" dirty="0" err="1" smtClean="0"/>
              <a:t>البولة</a:t>
            </a:r>
            <a:r>
              <a:rPr lang="ar-SA" sz="2000" dirty="0" smtClean="0"/>
              <a:t> مال إلى الاصفرار، وإذا زاد الماء أصبح شفافاُ أو فاتحاً  . أكثر</a:t>
            </a:r>
            <a:r>
              <a:rPr lang="en-US" sz="2000" dirty="0" smtClean="0"/>
              <a:t>. </a:t>
            </a:r>
            <a:r>
              <a:rPr lang="ar-SA" sz="2000" dirty="0" smtClean="0"/>
              <a:t>البول الذي تخرجه </a:t>
            </a:r>
            <a:r>
              <a:rPr lang="ar-SA" sz="2000" dirty="0" err="1" smtClean="0"/>
              <a:t>الكلوه</a:t>
            </a:r>
            <a:r>
              <a:rPr lang="ar-SA" sz="2000" dirty="0" smtClean="0"/>
              <a:t> – تصل كميته في 24 ساعة   </a:t>
            </a:r>
            <a:r>
              <a:rPr lang="ar-SA" sz="2000" dirty="0" err="1" smtClean="0"/>
              <a:t>الى</a:t>
            </a:r>
            <a:r>
              <a:rPr lang="ar-SA" sz="2000" dirty="0" smtClean="0"/>
              <a:t> (  </a:t>
            </a:r>
            <a:r>
              <a:rPr lang="en-US" sz="2000" dirty="0" smtClean="0"/>
              <a:t>800- 2500</a:t>
            </a:r>
            <a:r>
              <a:rPr lang="ar-SA" sz="2000" dirty="0" smtClean="0"/>
              <a:t>سم3  </a:t>
            </a:r>
            <a:r>
              <a:rPr lang="ar-EG" sz="2000" dirty="0" smtClean="0"/>
              <a:t>)</a:t>
            </a:r>
            <a:r>
              <a:rPr lang="en-US" dirty="0" smtClean="0"/>
              <a:t/>
            </a:r>
            <a:br>
              <a:rPr lang="en-US" dirty="0" smtClean="0"/>
            </a:br>
            <a:endParaRPr lang="ar-EG" dirty="0"/>
          </a:p>
        </p:txBody>
      </p:sp>
      <p:pic>
        <p:nvPicPr>
          <p:cNvPr id="4" name="صورة 3" descr="https://upload.wikimedia.org/wikipedia/commons/a/ad/Weewee.JPG"/>
          <p:cNvPicPr/>
          <p:nvPr/>
        </p:nvPicPr>
        <p:blipFill>
          <a:blip r:embed="rId10" cstate="print"/>
          <a:srcRect/>
          <a:stretch>
            <a:fillRect/>
          </a:stretch>
        </p:blipFill>
        <p:spPr bwMode="auto">
          <a:xfrm>
            <a:off x="3759444" y="3000372"/>
            <a:ext cx="1625112" cy="1729890"/>
          </a:xfrm>
          <a:prstGeom prst="rect">
            <a:avLst/>
          </a:prstGeom>
          <a:noFill/>
          <a:ln w="9525">
            <a:noFill/>
            <a:miter lim="800000"/>
            <a:headEnd/>
            <a:tailEnd/>
          </a:ln>
        </p:spPr>
      </p:pic>
      <p:sp>
        <p:nvSpPr>
          <p:cNvPr id="98305" name="Rectangle 1"/>
          <p:cNvSpPr>
            <a:spLocks noChangeArrowheads="1"/>
          </p:cNvSpPr>
          <p:nvPr/>
        </p:nvSpPr>
        <p:spPr bwMode="auto">
          <a:xfrm>
            <a:off x="571472" y="4985979"/>
            <a:ext cx="8001056" cy="19697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البول هو سائل سام ينتج في جسم الإنسان كناتج عن عملية تنقية</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ar-SA"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دم"/>
              </a:rPr>
              <a:t>الدم</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ar-SA"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أثناء مروره في</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ar-SA"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كلية"/>
              </a:rPr>
              <a:t>الكليتين</a:t>
            </a:r>
            <a:r>
              <a:rPr kumimoji="0" lang="ar-SA"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ويفرز البول إلى خارج الجسم في عمليه معروفه بالتبول, يحتوي البول على معظم مكونات البلازما عدا أنه يحتوي على نسبة </a:t>
            </a:r>
            <a:r>
              <a:rPr kumimoji="0" lang="ar-SA" b="0" i="0" u="none" strike="noStrike" cap="none" normalizeH="0" baseline="0" dirty="0" err="1" smtClean="0">
                <a:ln>
                  <a:noFill/>
                </a:ln>
                <a:solidFill>
                  <a:srgbClr val="222222"/>
                </a:solidFill>
                <a:effectLst/>
                <a:latin typeface="Arial" pitchFamily="34" charset="0"/>
                <a:ea typeface="Times New Roman" pitchFamily="18" charset="0"/>
                <a:cs typeface="Arial" pitchFamily="34" charset="0"/>
              </a:rPr>
              <a:t>منخفظة</a:t>
            </a:r>
            <a:r>
              <a:rPr kumimoji="0" lang="ar-SA"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من البروتين </a:t>
            </a:r>
            <a:r>
              <a:rPr kumimoji="0" lang="ar-SA" b="0" i="0" u="none" strike="noStrike" cap="none" normalizeH="0" baseline="0" dirty="0" err="1" smtClean="0">
                <a:ln>
                  <a:noFill/>
                </a:ln>
                <a:solidFill>
                  <a:srgbClr val="222222"/>
                </a:solidFill>
                <a:effectLst/>
                <a:latin typeface="Arial" pitchFamily="34" charset="0"/>
                <a:ea typeface="Times New Roman" pitchFamily="18" charset="0"/>
                <a:cs typeface="Arial" pitchFamily="34" charset="0"/>
              </a:rPr>
              <a:t>و</a:t>
            </a:r>
            <a:r>
              <a:rPr kumimoji="0" lang="ar-SA"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الدهون </a:t>
            </a:r>
            <a:r>
              <a:rPr kumimoji="0" lang="ar-SA" b="0" i="0" u="none" strike="noStrike" cap="none" normalizeH="0" baseline="0" dirty="0" err="1" smtClean="0">
                <a:ln>
                  <a:noFill/>
                </a:ln>
                <a:solidFill>
                  <a:srgbClr val="222222"/>
                </a:solidFill>
                <a:effectLst/>
                <a:latin typeface="Arial" pitchFamily="34" charset="0"/>
                <a:ea typeface="Times New Roman" pitchFamily="18" charset="0"/>
                <a:cs typeface="Arial" pitchFamily="34" charset="0"/>
              </a:rPr>
              <a:t>و</a:t>
            </a:r>
            <a:r>
              <a:rPr kumimoji="0" lang="ar-SA"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يكون خالي من خلايا الدم الحمراء تماما </a:t>
            </a:r>
            <a:r>
              <a:rPr kumimoji="0" lang="ar-SA" b="0" i="0" u="none" strike="noStrike" cap="none" normalizeH="0" baseline="0" dirty="0" err="1" smtClean="0">
                <a:ln>
                  <a:noFill/>
                </a:ln>
                <a:solidFill>
                  <a:srgbClr val="222222"/>
                </a:solidFill>
                <a:effectLst/>
                <a:latin typeface="Arial" pitchFamily="34" charset="0"/>
                <a:ea typeface="Times New Roman" pitchFamily="18" charset="0"/>
                <a:cs typeface="Arial" pitchFamily="34" charset="0"/>
              </a:rPr>
              <a:t>و</a:t>
            </a:r>
            <a:r>
              <a:rPr kumimoji="0" lang="ar-SA"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يدل وجود خلايا الدم الحمراء على وجود خلل في الجهاز البولي</a:t>
            </a:r>
            <a:endParaRPr kumimoji="0" lang="ar-EG"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ar-EG" sz="1600" dirty="0" smtClean="0">
              <a:solidFill>
                <a:srgbClr val="222222"/>
              </a:solidFill>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EG" sz="1600" b="0" i="0" u="none" strike="noStrike" cap="none" normalizeH="0" baseline="0" dirty="0" smtClean="0">
              <a:ln>
                <a:noFill/>
              </a:ln>
              <a:solidFill>
                <a:srgbClr val="222222"/>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511420"/>
          </a:xfrm>
        </p:spPr>
        <p:txBody>
          <a:bodyPr>
            <a:normAutofit/>
          </a:bodyPr>
          <a:lstStyle/>
          <a:p>
            <a:pPr algn="r"/>
            <a:r>
              <a:rPr lang="ar-EG" sz="2000" dirty="0" smtClean="0"/>
              <a:t>    </a:t>
            </a:r>
            <a:r>
              <a:rPr lang="ar-SA" sz="2000" dirty="0" smtClean="0"/>
              <a:t>فإذا زادت كمية البول عن 3000سم3 في 24 ساعة اعتبر هذا فرط </a:t>
            </a:r>
            <a:r>
              <a:rPr lang="en-US" sz="2000" dirty="0" smtClean="0"/>
              <a:t>) </a:t>
            </a:r>
            <a:r>
              <a:rPr lang="ar-SA" sz="2000" dirty="0" smtClean="0"/>
              <a:t>أي كثرة) بول.. وله أسباب عديدة..منها ، كثرة شرب الماء والسوائل، أو استعمال الأدوية المدرة للبول أو الإصابة بمرض السكر..الخ </a:t>
            </a:r>
            <a:r>
              <a:rPr lang="en-US" sz="2000" dirty="0" smtClean="0"/>
              <a:t/>
            </a:r>
            <a:br>
              <a:rPr lang="en-US" sz="2000" dirty="0" smtClean="0"/>
            </a:br>
            <a:r>
              <a:rPr lang="en-US" sz="2000" dirty="0" smtClean="0"/>
              <a:t> </a:t>
            </a:r>
            <a:r>
              <a:rPr lang="ar-EG" sz="2000" dirty="0" smtClean="0"/>
              <a:t>     </a:t>
            </a:r>
            <a:r>
              <a:rPr lang="en-US" sz="2000" dirty="0" smtClean="0"/>
              <a:t>.</a:t>
            </a:r>
            <a:r>
              <a:rPr lang="ar-SA" sz="2000" dirty="0" smtClean="0"/>
              <a:t>يحتوى البول على مكونات مختلفة منها ما يكون موجود بصورة طبيعية (مركبات </a:t>
            </a:r>
            <a:r>
              <a:rPr lang="ar-SA" sz="2000" dirty="0" err="1" smtClean="0"/>
              <a:t>نيتروجينية</a:t>
            </a:r>
            <a:r>
              <a:rPr lang="ar-SA" sz="2000" dirty="0" smtClean="0"/>
              <a:t>) مثل/حمض </a:t>
            </a:r>
            <a:r>
              <a:rPr lang="ar-SA" sz="2000" dirty="0" err="1" smtClean="0"/>
              <a:t>البوليك</a:t>
            </a:r>
            <a:r>
              <a:rPr lang="ar-SA" sz="2000" dirty="0" smtClean="0"/>
              <a:t> /</a:t>
            </a:r>
            <a:r>
              <a:rPr lang="ar-SA" sz="2000" dirty="0" err="1" smtClean="0"/>
              <a:t>البولينا</a:t>
            </a:r>
            <a:r>
              <a:rPr lang="ar-SA" sz="2000" dirty="0" smtClean="0"/>
              <a:t>/</a:t>
            </a:r>
            <a:r>
              <a:rPr lang="ar-SA" sz="2000" dirty="0" err="1" smtClean="0"/>
              <a:t>الكرياتينين</a:t>
            </a:r>
            <a:r>
              <a:rPr lang="ar-SA" sz="2000" dirty="0" smtClean="0"/>
              <a:t>/بعض الأملاح والأحماض الناتجة من عمليات التمثيل </a:t>
            </a:r>
            <a:r>
              <a:rPr lang="ar-SA" sz="2000" dirty="0" err="1" smtClean="0"/>
              <a:t>الغذائى</a:t>
            </a:r>
            <a:r>
              <a:rPr lang="ar-SA" sz="2000" dirty="0" smtClean="0"/>
              <a:t> وبعض </a:t>
            </a:r>
            <a:r>
              <a:rPr lang="ar-SA" sz="2000" dirty="0" err="1" smtClean="0"/>
              <a:t>الصبغات</a:t>
            </a:r>
            <a:r>
              <a:rPr lang="ar-SA" sz="2000" dirty="0" smtClean="0"/>
              <a:t> بكمية محدودة0</a:t>
            </a:r>
            <a:r>
              <a:rPr lang="en-US" sz="2000" dirty="0" smtClean="0"/>
              <a:t> </a:t>
            </a:r>
            <a:br>
              <a:rPr lang="en-US" sz="2000" dirty="0" smtClean="0"/>
            </a:br>
            <a:endParaRPr lang="ar-EG" sz="2000" dirty="0"/>
          </a:p>
        </p:txBody>
      </p:sp>
      <p:sp>
        <p:nvSpPr>
          <p:cNvPr id="3" name="عنصر نائب للمحتوى 2"/>
          <p:cNvSpPr>
            <a:spLocks noGrp="1"/>
          </p:cNvSpPr>
          <p:nvPr>
            <p:ph idx="1"/>
          </p:nvPr>
        </p:nvSpPr>
        <p:spPr>
          <a:xfrm>
            <a:off x="457200" y="2357430"/>
            <a:ext cx="8229600" cy="4214842"/>
          </a:xfrm>
        </p:spPr>
        <p:txBody>
          <a:bodyPr>
            <a:normAutofit fontScale="62500" lnSpcReduction="20000"/>
          </a:bodyPr>
          <a:lstStyle/>
          <a:p>
            <a:pPr rtl="0"/>
            <a:r>
              <a:rPr lang="en-US" b="1" dirty="0" smtClean="0">
                <a:solidFill>
                  <a:schemeClr val="accent1"/>
                </a:solidFill>
              </a:rPr>
              <a:t>* </a:t>
            </a:r>
            <a:r>
              <a:rPr lang="ar-SA" b="1" dirty="0" smtClean="0">
                <a:solidFill>
                  <a:schemeClr val="accent1"/>
                </a:solidFill>
              </a:rPr>
              <a:t>آلية تكوين البول</a:t>
            </a:r>
            <a:endParaRPr lang="en-US" b="1" dirty="0" smtClean="0">
              <a:solidFill>
                <a:schemeClr val="accent1"/>
              </a:solidFill>
            </a:endParaRPr>
          </a:p>
          <a:p>
            <a:pPr rtl="0"/>
            <a:r>
              <a:rPr lang="en-US" dirty="0" smtClean="0"/>
              <a:t>(filtration), </a:t>
            </a:r>
            <a:r>
              <a:rPr lang="ar-SA" dirty="0" smtClean="0"/>
              <a:t>تشمل مرحلة تكوين البول ثلاث مراحل هي : الرشح الرشح تشمل </a:t>
            </a:r>
            <a:r>
              <a:rPr lang="en-US" dirty="0" smtClean="0"/>
              <a:t>, (secretion)</a:t>
            </a:r>
            <a:r>
              <a:rPr lang="ar-EG" dirty="0" smtClean="0"/>
              <a:t>و</a:t>
            </a:r>
            <a:r>
              <a:rPr lang="ar-SA" dirty="0" smtClean="0"/>
              <a:t> الإفراز</a:t>
            </a:r>
            <a:r>
              <a:rPr lang="en-US" dirty="0" smtClean="0"/>
              <a:t>. (</a:t>
            </a:r>
            <a:r>
              <a:rPr lang="en-US" dirty="0" err="1" smtClean="0"/>
              <a:t>reabsorption</a:t>
            </a:r>
            <a:r>
              <a:rPr lang="en-US" dirty="0" smtClean="0"/>
              <a:t>) </a:t>
            </a:r>
            <a:r>
              <a:rPr lang="ar-SA" dirty="0" smtClean="0"/>
              <a:t>و الامتصاص </a:t>
            </a:r>
            <a:endParaRPr lang="en-US" dirty="0" smtClean="0"/>
          </a:p>
          <a:p>
            <a:pPr lvl="0" rtl="0"/>
            <a:r>
              <a:rPr lang="ar-EG" b="1" dirty="0" smtClean="0">
                <a:solidFill>
                  <a:schemeClr val="accent1"/>
                </a:solidFill>
              </a:rPr>
              <a:t>الرشح :</a:t>
            </a:r>
            <a:r>
              <a:rPr lang="ar-SA" dirty="0" smtClean="0"/>
              <a:t>نتيجة لاختلاف الضغط الدموي بين نهايتي الشعيرات الدموية في </a:t>
            </a:r>
            <a:r>
              <a:rPr lang="ar-SA" dirty="0" err="1" smtClean="0"/>
              <a:t>النفرون</a:t>
            </a:r>
            <a:r>
              <a:rPr lang="ar-SA" dirty="0" smtClean="0"/>
              <a:t> ( الوحدة التركيبية والوظيفية في الكلية) يحدث رشح لحوالي 20% من بلازما الدم </a:t>
            </a:r>
            <a:r>
              <a:rPr lang="ar-SA" dirty="0" err="1" smtClean="0"/>
              <a:t>و</a:t>
            </a:r>
            <a:r>
              <a:rPr lang="ar-SA" dirty="0" smtClean="0"/>
              <a:t> يسمى السائل الذي يخرج باسم</a:t>
            </a:r>
            <a:r>
              <a:rPr lang="en-US" dirty="0" smtClean="0"/>
              <a:t> </a:t>
            </a:r>
            <a:r>
              <a:rPr lang="ar-SA" b="1" dirty="0" err="1" smtClean="0"/>
              <a:t>الراشح</a:t>
            </a:r>
            <a:r>
              <a:rPr lang="en-US" dirty="0" smtClean="0"/>
              <a:t> </a:t>
            </a:r>
            <a:r>
              <a:rPr lang="ar-SA" dirty="0" smtClean="0"/>
              <a:t>و يحتوي على خليط من المواد النافعة مثل </a:t>
            </a:r>
            <a:r>
              <a:rPr lang="ar-SA" dirty="0" err="1" smtClean="0"/>
              <a:t>الجلكوز</a:t>
            </a:r>
            <a:r>
              <a:rPr lang="ar-SA" dirty="0" smtClean="0"/>
              <a:t> و الأحماض </a:t>
            </a:r>
            <a:r>
              <a:rPr lang="ar-SA" dirty="0" err="1" smtClean="0"/>
              <a:t>الأمينية</a:t>
            </a:r>
            <a:r>
              <a:rPr lang="ar-SA" dirty="0" smtClean="0"/>
              <a:t> و المواد الضارة مثل </a:t>
            </a:r>
            <a:r>
              <a:rPr lang="ar-SA" dirty="0" err="1" smtClean="0"/>
              <a:t>الأمونيا</a:t>
            </a:r>
            <a:r>
              <a:rPr lang="ar-SA" dirty="0" smtClean="0"/>
              <a:t> و </a:t>
            </a:r>
            <a:r>
              <a:rPr lang="ar-SA" dirty="0" err="1" smtClean="0"/>
              <a:t>اليوريا</a:t>
            </a:r>
            <a:r>
              <a:rPr lang="ar-SA" dirty="0" smtClean="0"/>
              <a:t> و غيرها ويقوم جسم </a:t>
            </a:r>
            <a:r>
              <a:rPr lang="ar-SA" dirty="0" err="1" smtClean="0"/>
              <a:t>الانسان</a:t>
            </a:r>
            <a:r>
              <a:rPr lang="ar-SA" dirty="0" smtClean="0"/>
              <a:t> برشح 180 لتر من الدم خلال اليوم الواحد حيث يقوم بامتصاص معظم هذا السائل خلال عملية</a:t>
            </a:r>
            <a:r>
              <a:rPr lang="en-US" dirty="0" smtClean="0"/>
              <a:t> </a:t>
            </a:r>
            <a:r>
              <a:rPr lang="ar-SA" dirty="0" smtClean="0"/>
              <a:t>الامتصاص: </a:t>
            </a:r>
            <a:r>
              <a:rPr lang="en-US" dirty="0" smtClean="0"/>
              <a:t>.</a:t>
            </a:r>
          </a:p>
          <a:p>
            <a:pPr lvl="0" rtl="0"/>
            <a:r>
              <a:rPr lang="ar-SA" b="1" dirty="0" smtClean="0">
                <a:solidFill>
                  <a:schemeClr val="accent1"/>
                </a:solidFill>
              </a:rPr>
              <a:t>الامتصاص : </a:t>
            </a:r>
            <a:r>
              <a:rPr lang="ar-SA" dirty="0" smtClean="0"/>
              <a:t>خلال هذه العملية يتم امتصاص المواد النافعة التي تم ترشيحها خلال العملية السابقة </a:t>
            </a:r>
            <a:r>
              <a:rPr lang="ar-SA" dirty="0" err="1" smtClean="0"/>
              <a:t>و</a:t>
            </a:r>
            <a:r>
              <a:rPr lang="ar-SA" dirty="0" smtClean="0"/>
              <a:t> تحدث معظم هذه العملية في الجزء الأول من </a:t>
            </a:r>
            <a:r>
              <a:rPr lang="ar-SA" dirty="0" err="1" smtClean="0"/>
              <a:t>النفرون</a:t>
            </a:r>
            <a:r>
              <a:rPr lang="ar-SA" dirty="0" smtClean="0"/>
              <a:t> و تعمل بعض الأدوية المخفضة للضغط</a:t>
            </a:r>
            <a:r>
              <a:rPr lang="en-US" dirty="0" smtClean="0"/>
              <a:t> (anti-hypertensive drugs) </a:t>
            </a:r>
            <a:r>
              <a:rPr lang="ar-SA" dirty="0" smtClean="0"/>
              <a:t>على هذه المرحلة من تكوين البول للتحكم في حجم الدم </a:t>
            </a:r>
            <a:r>
              <a:rPr lang="ar-SA" dirty="0" err="1" smtClean="0"/>
              <a:t>و</a:t>
            </a:r>
            <a:r>
              <a:rPr lang="ar-SA" dirty="0" smtClean="0"/>
              <a:t> بالتالي التحكم في ضغط الدم</a:t>
            </a:r>
            <a:r>
              <a:rPr lang="en-US" dirty="0" smtClean="0"/>
              <a:t> .</a:t>
            </a:r>
          </a:p>
          <a:p>
            <a:pPr lvl="0" rtl="0"/>
            <a:r>
              <a:rPr lang="en-US" b="1" dirty="0" smtClean="0"/>
              <a:t> :</a:t>
            </a:r>
            <a:r>
              <a:rPr lang="en-US" dirty="0" smtClean="0"/>
              <a:t> </a:t>
            </a:r>
            <a:r>
              <a:rPr lang="ar-SA" b="1" dirty="0" err="1" smtClean="0">
                <a:solidFill>
                  <a:schemeClr val="accent1"/>
                </a:solidFill>
              </a:rPr>
              <a:t>الافراز</a:t>
            </a:r>
            <a:r>
              <a:rPr lang="ar-SA" b="1" dirty="0" smtClean="0">
                <a:solidFill>
                  <a:schemeClr val="accent1"/>
                </a:solidFill>
              </a:rPr>
              <a:t>:</a:t>
            </a:r>
            <a:r>
              <a:rPr lang="ar-SA" b="1" dirty="0" smtClean="0"/>
              <a:t> </a:t>
            </a:r>
            <a:r>
              <a:rPr lang="ar-SA" dirty="0" smtClean="0"/>
              <a:t>هي خطوة مهمة للتخلص من المواد الضارة التي لم تخرج خلال مرحلة الرشح </a:t>
            </a:r>
            <a:r>
              <a:rPr lang="ar-SA" dirty="0" err="1" smtClean="0"/>
              <a:t>و</a:t>
            </a:r>
            <a:r>
              <a:rPr lang="ar-SA" dirty="0" smtClean="0"/>
              <a:t> معظم الأدوية يتم إخراجها من الجسم عن طريق هذه العملية</a:t>
            </a:r>
            <a:r>
              <a:rPr lang="en-US" dirty="0" smtClean="0"/>
              <a:t>.</a:t>
            </a:r>
          </a:p>
          <a:p>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a:bodyPr>
          <a:lstStyle/>
          <a:p>
            <a:pPr algn="r"/>
            <a:r>
              <a:rPr lang="en-US" sz="3200" b="1" dirty="0" smtClean="0">
                <a:solidFill>
                  <a:schemeClr val="accent1"/>
                </a:solidFill>
              </a:rPr>
              <a:t> </a:t>
            </a:r>
            <a:r>
              <a:rPr lang="ar-SA" sz="3200" b="1" dirty="0" smtClean="0">
                <a:solidFill>
                  <a:schemeClr val="accent1"/>
                </a:solidFill>
              </a:rPr>
              <a:t>المركبات الغير طبيعية </a:t>
            </a:r>
            <a:r>
              <a:rPr lang="ar-SA" sz="3200" b="1" dirty="0" err="1" smtClean="0">
                <a:solidFill>
                  <a:schemeClr val="accent1"/>
                </a:solidFill>
              </a:rPr>
              <a:t>فى</a:t>
            </a:r>
            <a:r>
              <a:rPr lang="ar-SA" sz="3200" b="1" dirty="0" smtClean="0">
                <a:solidFill>
                  <a:schemeClr val="accent1"/>
                </a:solidFill>
              </a:rPr>
              <a:t> البول مثل</a:t>
            </a:r>
            <a:r>
              <a:rPr lang="en-US" sz="3200" b="1" dirty="0" smtClean="0">
                <a:solidFill>
                  <a:schemeClr val="accent1"/>
                </a:solidFill>
              </a:rPr>
              <a:t>:</a:t>
            </a:r>
            <a:endParaRPr lang="ar-EG" sz="3200" dirty="0">
              <a:solidFill>
                <a:schemeClr val="accent1"/>
              </a:solidFill>
            </a:endParaRPr>
          </a:p>
        </p:txBody>
      </p:sp>
      <p:sp>
        <p:nvSpPr>
          <p:cNvPr id="3" name="عنصر نائب للمحتوى 2"/>
          <p:cNvSpPr>
            <a:spLocks noGrp="1"/>
          </p:cNvSpPr>
          <p:nvPr>
            <p:ph idx="1"/>
          </p:nvPr>
        </p:nvSpPr>
        <p:spPr>
          <a:xfrm>
            <a:off x="457200" y="1000108"/>
            <a:ext cx="8229600" cy="5126055"/>
          </a:xfrm>
        </p:spPr>
        <p:txBody>
          <a:bodyPr>
            <a:normAutofit fontScale="77500" lnSpcReduction="20000"/>
          </a:bodyPr>
          <a:lstStyle/>
          <a:p>
            <a:r>
              <a:rPr lang="en-US" dirty="0" smtClean="0"/>
              <a:t> - </a:t>
            </a:r>
            <a:r>
              <a:rPr lang="ar-SA" dirty="0" smtClean="0"/>
              <a:t>الزلال - السكر - الدم - الأجسام </a:t>
            </a:r>
            <a:r>
              <a:rPr lang="ar-SA" dirty="0" err="1" smtClean="0"/>
              <a:t>الكيتونية</a:t>
            </a:r>
            <a:r>
              <a:rPr lang="ar-SA" dirty="0" smtClean="0"/>
              <a:t> - أملاح الصفراء - زيادة </a:t>
            </a:r>
            <a:r>
              <a:rPr lang="ar-SA" dirty="0" err="1" smtClean="0"/>
              <a:t>صبعات</a:t>
            </a:r>
            <a:r>
              <a:rPr lang="ar-SA" dirty="0" smtClean="0"/>
              <a:t> الصفراء</a:t>
            </a:r>
            <a:r>
              <a:rPr lang="ar-EG" u="sng" dirty="0" smtClean="0"/>
              <a:t>  </a:t>
            </a:r>
            <a:endParaRPr lang="en-US" dirty="0" smtClean="0"/>
          </a:p>
          <a:p>
            <a:r>
              <a:rPr lang="ar-SA" dirty="0" smtClean="0">
                <a:solidFill>
                  <a:schemeClr val="accent1"/>
                </a:solidFill>
              </a:rPr>
              <a:t>أولا الزلال</a:t>
            </a:r>
            <a:r>
              <a:rPr lang="en-US" dirty="0" smtClean="0">
                <a:solidFill>
                  <a:schemeClr val="accent1"/>
                </a:solidFill>
              </a:rPr>
              <a:t> : Albumin</a:t>
            </a:r>
            <a:r>
              <a:rPr lang="en-US" dirty="0" smtClean="0"/>
              <a:t/>
            </a:r>
            <a:br>
              <a:rPr lang="en-US" dirty="0" smtClean="0"/>
            </a:br>
            <a:r>
              <a:rPr lang="ar-SA" dirty="0" smtClean="0"/>
              <a:t>أسباب وجود الزلال </a:t>
            </a:r>
            <a:r>
              <a:rPr lang="ar-SA" dirty="0" err="1" smtClean="0"/>
              <a:t>فى</a:t>
            </a:r>
            <a:r>
              <a:rPr lang="ar-SA" dirty="0" smtClean="0"/>
              <a:t> البول</a:t>
            </a:r>
            <a:r>
              <a:rPr lang="en-US" dirty="0" smtClean="0"/>
              <a:t> :-</a:t>
            </a:r>
            <a:br>
              <a:rPr lang="en-US" dirty="0" smtClean="0"/>
            </a:br>
            <a:r>
              <a:rPr lang="en-US" dirty="0" smtClean="0"/>
              <a:t>*** </a:t>
            </a:r>
            <a:r>
              <a:rPr lang="ar-SA" dirty="0" smtClean="0"/>
              <a:t>أسباب فسيولوجية مثل</a:t>
            </a:r>
            <a:r>
              <a:rPr lang="en-US" dirty="0" smtClean="0"/>
              <a:t> </a:t>
            </a:r>
            <a:br>
              <a:rPr lang="en-US" dirty="0" smtClean="0"/>
            </a:br>
            <a:r>
              <a:rPr lang="en-US" dirty="0" smtClean="0"/>
              <a:t>-  </a:t>
            </a:r>
            <a:r>
              <a:rPr lang="ar-SA" dirty="0" smtClean="0"/>
              <a:t>عقب المجهود </a:t>
            </a:r>
            <a:r>
              <a:rPr lang="ar-SA" dirty="0" err="1" smtClean="0"/>
              <a:t>العضلى</a:t>
            </a:r>
            <a:r>
              <a:rPr lang="ar-SA" dirty="0" smtClean="0"/>
              <a:t> العنيف          </a:t>
            </a:r>
            <a:r>
              <a:rPr lang="en-US" dirty="0" smtClean="0"/>
              <a:t>- </a:t>
            </a:r>
            <a:r>
              <a:rPr lang="ar-SA" dirty="0" smtClean="0"/>
              <a:t>حـالات الحمل</a:t>
            </a:r>
            <a:r>
              <a:rPr lang="en-US" dirty="0" smtClean="0"/>
              <a:t/>
            </a:r>
            <a:br>
              <a:rPr lang="en-US" dirty="0" smtClean="0"/>
            </a:br>
            <a:r>
              <a:rPr lang="en-US" dirty="0" smtClean="0"/>
              <a:t>-  </a:t>
            </a:r>
            <a:r>
              <a:rPr lang="ar-SA" dirty="0" smtClean="0"/>
              <a:t>الوقوف لفترات </a:t>
            </a:r>
            <a:r>
              <a:rPr lang="ar-SA" dirty="0" err="1" smtClean="0"/>
              <a:t>طويله</a:t>
            </a:r>
            <a:r>
              <a:rPr lang="ar-SA" dirty="0" smtClean="0"/>
              <a:t>                  </a:t>
            </a:r>
            <a:r>
              <a:rPr lang="en-US" dirty="0" smtClean="0"/>
              <a:t>-  </a:t>
            </a:r>
            <a:r>
              <a:rPr lang="ar-SA" dirty="0" smtClean="0"/>
              <a:t>بعد تناول وجبات غنية بالبروتين</a:t>
            </a:r>
            <a:endParaRPr lang="en-US" dirty="0" smtClean="0"/>
          </a:p>
          <a:p>
            <a:pPr lvl="0"/>
            <a:r>
              <a:rPr lang="ar-SA" dirty="0" smtClean="0"/>
              <a:t>حالات </a:t>
            </a:r>
            <a:r>
              <a:rPr lang="ar-SA" dirty="0" err="1" smtClean="0"/>
              <a:t>إلتهابات</a:t>
            </a:r>
            <a:r>
              <a:rPr lang="ar-SA" dirty="0" smtClean="0"/>
              <a:t> مجرى البول المختلفة</a:t>
            </a:r>
            <a:r>
              <a:rPr lang="en-US" dirty="0" smtClean="0"/>
              <a:t> </a:t>
            </a:r>
            <a:br>
              <a:rPr lang="en-US" dirty="0" smtClean="0"/>
            </a:br>
            <a:r>
              <a:rPr lang="ar-SA" dirty="0" smtClean="0"/>
              <a:t>ملحوظة 0 كمية الزلال </a:t>
            </a:r>
            <a:r>
              <a:rPr lang="ar-SA" dirty="0" err="1" smtClean="0"/>
              <a:t>فى</a:t>
            </a:r>
            <a:r>
              <a:rPr lang="ar-SA" dirty="0" smtClean="0"/>
              <a:t> البول قليلة جدا لا يمكن الكشف عنها بالطرق </a:t>
            </a:r>
            <a:r>
              <a:rPr lang="ar-SA" dirty="0" err="1" smtClean="0"/>
              <a:t>الكيما</a:t>
            </a:r>
            <a:r>
              <a:rPr lang="ar-SA" dirty="0" smtClean="0"/>
              <a:t> </a:t>
            </a:r>
            <a:r>
              <a:rPr lang="ar-SA" dirty="0" err="1" smtClean="0"/>
              <a:t>ئية</a:t>
            </a:r>
            <a:r>
              <a:rPr lang="ar-SA" dirty="0" smtClean="0"/>
              <a:t> العادية غالبا </a:t>
            </a:r>
            <a:r>
              <a:rPr lang="ar-SA" dirty="0" err="1" smtClean="0"/>
              <a:t>مايكون</a:t>
            </a:r>
            <a:r>
              <a:rPr lang="ar-SA" dirty="0" smtClean="0"/>
              <a:t> وجود الزلال مؤشر على أمراض الجهاز الإخراجى0</a:t>
            </a:r>
            <a:r>
              <a:rPr lang="en-US" dirty="0" smtClean="0"/>
              <a:t/>
            </a:r>
            <a:br>
              <a:rPr lang="en-US" dirty="0" smtClean="0"/>
            </a:br>
            <a:r>
              <a:rPr lang="ar-SA" dirty="0" smtClean="0"/>
              <a:t>إذا وجد الزلال </a:t>
            </a:r>
            <a:r>
              <a:rPr lang="ar-SA" dirty="0" err="1" smtClean="0"/>
              <a:t>فى</a:t>
            </a:r>
            <a:r>
              <a:rPr lang="ar-SA" dirty="0" smtClean="0"/>
              <a:t> البول لابد من التأكد من وظيفة الكلى وذلك بعمل </a:t>
            </a:r>
            <a:r>
              <a:rPr lang="ar-SA" dirty="0" err="1" smtClean="0"/>
              <a:t>الإختبارات</a:t>
            </a:r>
            <a:r>
              <a:rPr lang="ar-SA" dirty="0" smtClean="0"/>
              <a:t> الخاصة </a:t>
            </a:r>
            <a:r>
              <a:rPr lang="ar-SA" dirty="0" err="1" smtClean="0"/>
              <a:t>بها</a:t>
            </a:r>
            <a:r>
              <a:rPr lang="ar-SA" dirty="0" smtClean="0"/>
              <a:t> , وغالبا ما يكون ظهور الزلال </a:t>
            </a:r>
            <a:r>
              <a:rPr lang="ar-SA" dirty="0" err="1" smtClean="0"/>
              <a:t>فى</a:t>
            </a:r>
            <a:r>
              <a:rPr lang="ar-SA" dirty="0" smtClean="0"/>
              <a:t> البول مصحوبا بوجود مكونات أخرى مثل </a:t>
            </a:r>
            <a:r>
              <a:rPr lang="ar-SA" dirty="0" err="1" smtClean="0"/>
              <a:t>الإسطوانات</a:t>
            </a:r>
            <a:r>
              <a:rPr lang="ar-SA" dirty="0" smtClean="0"/>
              <a:t> الكلية0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p:txBody>
          <a:bodyPr>
            <a:normAutofit fontScale="70000" lnSpcReduction="20000"/>
          </a:bodyPr>
          <a:lstStyle/>
          <a:p>
            <a:r>
              <a:rPr lang="ar-SA" b="1" dirty="0" smtClean="0">
                <a:solidFill>
                  <a:schemeClr val="accent1"/>
                </a:solidFill>
              </a:rPr>
              <a:t>ثانيا السكر</a:t>
            </a:r>
            <a:r>
              <a:rPr lang="en-US" b="1" dirty="0" smtClean="0">
                <a:solidFill>
                  <a:schemeClr val="accent1"/>
                </a:solidFill>
              </a:rPr>
              <a:t>: Glucose </a:t>
            </a:r>
            <a:endParaRPr lang="en-US" dirty="0" smtClean="0">
              <a:solidFill>
                <a:schemeClr val="accent1"/>
              </a:solidFill>
            </a:endParaRPr>
          </a:p>
          <a:p>
            <a:r>
              <a:rPr lang="ar-SA" dirty="0" smtClean="0"/>
              <a:t>البول </a:t>
            </a:r>
            <a:r>
              <a:rPr lang="ar-SA" dirty="0" err="1" smtClean="0"/>
              <a:t>الطبيعى</a:t>
            </a:r>
            <a:r>
              <a:rPr lang="ar-SA" dirty="0" smtClean="0"/>
              <a:t> لا يحتوى على </a:t>
            </a:r>
            <a:r>
              <a:rPr lang="ar-SA" dirty="0" err="1" smtClean="0"/>
              <a:t>اى</a:t>
            </a:r>
            <a:r>
              <a:rPr lang="ar-SA" dirty="0" smtClean="0"/>
              <a:t> نسبة من السكر ولكن يمكن أن يظهر السكر </a:t>
            </a:r>
            <a:r>
              <a:rPr lang="ar-SA" dirty="0" err="1" smtClean="0"/>
              <a:t>فى</a:t>
            </a:r>
            <a:r>
              <a:rPr lang="ar-SA" dirty="0" smtClean="0"/>
              <a:t> البول</a:t>
            </a:r>
            <a:r>
              <a:rPr lang="en-US" dirty="0" smtClean="0"/>
              <a:t>:   </a:t>
            </a:r>
          </a:p>
          <a:p>
            <a:pPr lvl="0"/>
            <a:r>
              <a:rPr lang="ar-SA" dirty="0" err="1" smtClean="0"/>
              <a:t>لأسبا</a:t>
            </a:r>
            <a:r>
              <a:rPr lang="ar-SA" dirty="0" smtClean="0"/>
              <a:t> ب فسيولوجية  مثل تناول وجبات غنية </a:t>
            </a:r>
            <a:r>
              <a:rPr lang="ar-SA" dirty="0" err="1" smtClean="0"/>
              <a:t>بالكربوهيدرات</a:t>
            </a:r>
            <a:r>
              <a:rPr lang="ar-SA" dirty="0" smtClean="0"/>
              <a:t> , </a:t>
            </a:r>
            <a:r>
              <a:rPr lang="ar-SA" dirty="0" err="1" smtClean="0"/>
              <a:t>الإنفعالات</a:t>
            </a:r>
            <a:r>
              <a:rPr lang="ar-SA" dirty="0" smtClean="0"/>
              <a:t> الشديدة </a:t>
            </a:r>
            <a:r>
              <a:rPr lang="ar-SA" dirty="0" err="1" smtClean="0"/>
              <a:t>و</a:t>
            </a:r>
            <a:r>
              <a:rPr lang="ar-SA" dirty="0" smtClean="0"/>
              <a:t> الصدمات النفسية, الأشهر الأولى من الحمل0</a:t>
            </a:r>
            <a:endParaRPr lang="en-US" dirty="0" smtClean="0"/>
          </a:p>
          <a:p>
            <a:pPr lvl="0"/>
            <a:r>
              <a:rPr lang="ar-SA" dirty="0" err="1" smtClean="0"/>
              <a:t>لأسبـا</a:t>
            </a:r>
            <a:r>
              <a:rPr lang="ar-SA" dirty="0" smtClean="0"/>
              <a:t> ب مرضيـة  مثل مرض البول </a:t>
            </a:r>
            <a:r>
              <a:rPr lang="ar-SA" dirty="0" err="1" smtClean="0"/>
              <a:t>السـكرى</a:t>
            </a:r>
            <a:r>
              <a:rPr lang="en-US" dirty="0" smtClean="0"/>
              <a:t> ( Diabetes </a:t>
            </a:r>
            <a:r>
              <a:rPr lang="en-US" dirty="0" err="1" smtClean="0"/>
              <a:t>Mliutus</a:t>
            </a:r>
            <a:r>
              <a:rPr lang="en-US" dirty="0" smtClean="0"/>
              <a:t>) </a:t>
            </a:r>
          </a:p>
          <a:p>
            <a:r>
              <a:rPr lang="ar-SA" b="1" dirty="0" smtClean="0">
                <a:solidFill>
                  <a:schemeClr val="accent1"/>
                </a:solidFill>
              </a:rPr>
              <a:t>ثالثا الأجسام </a:t>
            </a:r>
            <a:r>
              <a:rPr lang="ar-SA" b="1" dirty="0" err="1" smtClean="0">
                <a:solidFill>
                  <a:schemeClr val="accent1"/>
                </a:solidFill>
              </a:rPr>
              <a:t>الكيتونية</a:t>
            </a:r>
            <a:r>
              <a:rPr lang="en-US" b="1" dirty="0" smtClean="0">
                <a:solidFill>
                  <a:schemeClr val="accent1"/>
                </a:solidFill>
              </a:rPr>
              <a:t> :</a:t>
            </a:r>
            <a:r>
              <a:rPr lang="en-US" b="1" dirty="0" err="1" smtClean="0">
                <a:solidFill>
                  <a:schemeClr val="accent1"/>
                </a:solidFill>
              </a:rPr>
              <a:t>Ketones</a:t>
            </a:r>
            <a:r>
              <a:rPr lang="en-US" b="1" dirty="0" smtClean="0">
                <a:solidFill>
                  <a:schemeClr val="accent1"/>
                </a:solidFill>
              </a:rPr>
              <a:t> bodies </a:t>
            </a:r>
            <a:r>
              <a:rPr lang="en-US" b="1" dirty="0" smtClean="0"/>
              <a:t/>
            </a:r>
            <a:br>
              <a:rPr lang="en-US" b="1" dirty="0" smtClean="0"/>
            </a:br>
            <a:r>
              <a:rPr lang="ar-SA" dirty="0" smtClean="0"/>
              <a:t>    تتكون </a:t>
            </a:r>
            <a:r>
              <a:rPr lang="ar-SA" dirty="0" err="1" smtClean="0"/>
              <a:t>فى</a:t>
            </a:r>
            <a:r>
              <a:rPr lang="ar-SA" dirty="0" smtClean="0"/>
              <a:t> حالات مرض </a:t>
            </a:r>
            <a:r>
              <a:rPr lang="ar-SA" dirty="0" err="1" smtClean="0"/>
              <a:t>السكرالشديد</a:t>
            </a:r>
            <a:r>
              <a:rPr lang="ar-SA" dirty="0" smtClean="0"/>
              <a:t> الغير مسيطر عليه ,الصيام لفترات طويلة ,</a:t>
            </a:r>
            <a:r>
              <a:rPr lang="ar-SA" dirty="0" err="1" smtClean="0"/>
              <a:t>الأكثار</a:t>
            </a:r>
            <a:r>
              <a:rPr lang="ar-SA" dirty="0" smtClean="0"/>
              <a:t> من تناول الدهون والإقلال من تناول الكربوهيدرات0</a:t>
            </a:r>
            <a:r>
              <a:rPr lang="en-US" dirty="0" smtClean="0"/>
              <a:t/>
            </a:r>
            <a:br>
              <a:rPr lang="en-US" dirty="0" smtClean="0"/>
            </a:br>
            <a:r>
              <a:rPr lang="ar-SA" dirty="0" smtClean="0"/>
              <a:t>أمثلة</a:t>
            </a:r>
            <a:r>
              <a:rPr lang="en-US" dirty="0" smtClean="0"/>
              <a:t> : Acetone /</a:t>
            </a:r>
            <a:r>
              <a:rPr lang="en-US" dirty="0" err="1" smtClean="0"/>
              <a:t>Aceto</a:t>
            </a:r>
            <a:r>
              <a:rPr lang="en-US" dirty="0" smtClean="0"/>
              <a:t> </a:t>
            </a:r>
            <a:r>
              <a:rPr lang="en-US" dirty="0" err="1" smtClean="0"/>
              <a:t>Acitic</a:t>
            </a:r>
            <a:r>
              <a:rPr lang="en-US" dirty="0" smtClean="0"/>
              <a:t> Acid</a:t>
            </a:r>
            <a:br>
              <a:rPr lang="en-US" dirty="0" smtClean="0"/>
            </a:br>
            <a:r>
              <a:rPr lang="en-US" dirty="0" smtClean="0"/>
              <a:t>**</a:t>
            </a:r>
            <a:r>
              <a:rPr lang="ar-SA" dirty="0" smtClean="0"/>
              <a:t>س : ما </a:t>
            </a:r>
            <a:r>
              <a:rPr lang="ar-SA" dirty="0" err="1" smtClean="0"/>
              <a:t>هى</a:t>
            </a:r>
            <a:r>
              <a:rPr lang="ar-SA" dirty="0" smtClean="0"/>
              <a:t> المواد البديلة </a:t>
            </a:r>
            <a:r>
              <a:rPr lang="ar-SA" dirty="0" err="1" smtClean="0"/>
              <a:t>التى</a:t>
            </a:r>
            <a:r>
              <a:rPr lang="ar-SA" dirty="0" smtClean="0"/>
              <a:t> تستخدمها الخلية </a:t>
            </a:r>
            <a:r>
              <a:rPr lang="ar-SA" dirty="0" err="1" smtClean="0"/>
              <a:t>فى</a:t>
            </a:r>
            <a:r>
              <a:rPr lang="ar-SA" dirty="0" smtClean="0"/>
              <a:t> عدم وجود سكـر </a:t>
            </a:r>
            <a:r>
              <a:rPr lang="ar-SA" dirty="0" err="1" smtClean="0"/>
              <a:t>الجلوكوزداخل</a:t>
            </a:r>
            <a:r>
              <a:rPr lang="ar-SA" dirty="0" smtClean="0"/>
              <a:t> الخلية </a:t>
            </a:r>
            <a:r>
              <a:rPr lang="ar-SA" dirty="0" err="1" smtClean="0"/>
              <a:t>بسسب</a:t>
            </a:r>
            <a:r>
              <a:rPr lang="ar-SA" dirty="0" smtClean="0"/>
              <a:t> نقص الأنسولين؟</a:t>
            </a:r>
            <a:r>
              <a:rPr lang="en-US" dirty="0" smtClean="0"/>
              <a:t/>
            </a:r>
            <a:br>
              <a:rPr lang="en-US" dirty="0" smtClean="0"/>
            </a:br>
            <a:r>
              <a:rPr lang="ar-SA" dirty="0" smtClean="0"/>
              <a:t>ج : من الدهون ينتج التمثيل </a:t>
            </a:r>
            <a:r>
              <a:rPr lang="ar-SA" dirty="0" err="1" smtClean="0"/>
              <a:t>الغذائى</a:t>
            </a:r>
            <a:r>
              <a:rPr lang="ar-SA" dirty="0" smtClean="0"/>
              <a:t> للأحماض </a:t>
            </a:r>
            <a:r>
              <a:rPr lang="ar-SA" dirty="0" err="1" smtClean="0"/>
              <a:t>الدهنية</a:t>
            </a:r>
            <a:r>
              <a:rPr lang="ar-SA" dirty="0" smtClean="0"/>
              <a:t> </a:t>
            </a:r>
            <a:r>
              <a:rPr lang="ar-SA" dirty="0" err="1" smtClean="0"/>
              <a:t>التى</a:t>
            </a:r>
            <a:r>
              <a:rPr lang="ar-SA" dirty="0" smtClean="0"/>
              <a:t> يستخدمها الجسـم كبديل </a:t>
            </a:r>
            <a:r>
              <a:rPr lang="ar-SA" dirty="0" err="1" smtClean="0"/>
              <a:t>إ</a:t>
            </a:r>
            <a:r>
              <a:rPr lang="ar-SA" dirty="0" smtClean="0"/>
              <a:t> </a:t>
            </a:r>
            <a:r>
              <a:rPr lang="ar-SA" dirty="0" err="1" smtClean="0"/>
              <a:t>ضطرارى</a:t>
            </a:r>
            <a:r>
              <a:rPr lang="ar-SA" dirty="0" smtClean="0"/>
              <a:t> وينتج عنها الأجسام </a:t>
            </a:r>
            <a:r>
              <a:rPr lang="ar-SA" dirty="0" err="1" smtClean="0"/>
              <a:t>الكيتونية</a:t>
            </a:r>
            <a:r>
              <a:rPr lang="ar-SA" dirty="0" smtClean="0"/>
              <a:t> وهذه المواد لها خطورتها على حموضة</a:t>
            </a:r>
            <a:r>
              <a:rPr lang="en-US" dirty="0" smtClean="0"/>
              <a:t> (ph) </a:t>
            </a:r>
            <a:r>
              <a:rPr lang="ar-SA" dirty="0" smtClean="0"/>
              <a:t>الدم0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11354"/>
          </a:xfrm>
        </p:spPr>
        <p:txBody>
          <a:bodyPr>
            <a:normAutofit fontScale="90000"/>
          </a:bodyPr>
          <a:lstStyle/>
          <a:p>
            <a:pPr algn="r"/>
            <a:r>
              <a:rPr lang="ar-EG" sz="2700" b="1" dirty="0" smtClean="0">
                <a:solidFill>
                  <a:schemeClr val="accent1"/>
                </a:solidFill>
              </a:rPr>
              <a:t/>
            </a:r>
            <a:br>
              <a:rPr lang="ar-EG" sz="2700" b="1" dirty="0" smtClean="0">
                <a:solidFill>
                  <a:schemeClr val="accent1"/>
                </a:solidFill>
              </a:rPr>
            </a:br>
            <a:r>
              <a:rPr lang="ar-EG" sz="2700" b="1" dirty="0" smtClean="0">
                <a:solidFill>
                  <a:schemeClr val="accent1"/>
                </a:solidFill>
              </a:rPr>
              <a:t/>
            </a:r>
            <a:br>
              <a:rPr lang="ar-EG" sz="2700" b="1" dirty="0" smtClean="0">
                <a:solidFill>
                  <a:schemeClr val="accent1"/>
                </a:solidFill>
              </a:rPr>
            </a:br>
            <a:r>
              <a:rPr lang="ar-SA" sz="2700" b="1" dirty="0" smtClean="0">
                <a:solidFill>
                  <a:schemeClr val="accent1"/>
                </a:solidFill>
              </a:rPr>
              <a:t>رابعـا الـدم   </a:t>
            </a:r>
            <a:r>
              <a:rPr lang="en-US" sz="2700" b="1" dirty="0" smtClean="0">
                <a:solidFill>
                  <a:schemeClr val="accent1"/>
                </a:solidFill>
              </a:rPr>
              <a:t> : Blood</a:t>
            </a:r>
            <a:r>
              <a:rPr lang="en-US" sz="2200" b="1" dirty="0" smtClean="0"/>
              <a:t/>
            </a:r>
            <a:br>
              <a:rPr lang="en-US" sz="2200" b="1" dirty="0" smtClean="0"/>
            </a:br>
            <a:r>
              <a:rPr lang="en-US" sz="2200" dirty="0" smtClean="0"/>
              <a:t>*** </a:t>
            </a:r>
            <a:r>
              <a:rPr lang="ar-SA" sz="2200" dirty="0" smtClean="0"/>
              <a:t>أسـباب </a:t>
            </a:r>
            <a:r>
              <a:rPr lang="ar-SA" sz="2200" dirty="0" err="1" smtClean="0"/>
              <a:t>و</a:t>
            </a:r>
            <a:r>
              <a:rPr lang="ar-SA" sz="2200" dirty="0" smtClean="0"/>
              <a:t> جود الدم </a:t>
            </a:r>
            <a:r>
              <a:rPr lang="ar-SA" sz="2200" dirty="0" err="1" smtClean="0"/>
              <a:t>فى</a:t>
            </a:r>
            <a:r>
              <a:rPr lang="ar-SA" sz="2200" dirty="0" smtClean="0"/>
              <a:t> البول</a:t>
            </a:r>
            <a:r>
              <a:rPr lang="en-US" sz="2200" dirty="0" smtClean="0"/>
              <a:t> :-</a:t>
            </a:r>
            <a:br>
              <a:rPr lang="en-US" sz="2200" dirty="0" smtClean="0"/>
            </a:br>
            <a:r>
              <a:rPr lang="en-US" sz="2200" dirty="0" smtClean="0"/>
              <a:t> - </a:t>
            </a:r>
            <a:r>
              <a:rPr lang="ar-SA" sz="2200" dirty="0" smtClean="0"/>
              <a:t>تناول بعض العقاقير </a:t>
            </a:r>
            <a:r>
              <a:rPr lang="ar-SA" sz="2200" dirty="0" err="1" smtClean="0"/>
              <a:t>التى</a:t>
            </a:r>
            <a:r>
              <a:rPr lang="ar-SA" sz="2200" dirty="0" smtClean="0"/>
              <a:t> تؤدى </a:t>
            </a:r>
            <a:r>
              <a:rPr lang="ar-SA" sz="2200" dirty="0" err="1" smtClean="0"/>
              <a:t>الى</a:t>
            </a:r>
            <a:r>
              <a:rPr lang="ar-SA" sz="2200" dirty="0" smtClean="0"/>
              <a:t> زيادة سيولة الدم</a:t>
            </a:r>
            <a:r>
              <a:rPr lang="en-US" sz="2200" dirty="0" smtClean="0"/>
              <a:t/>
            </a:r>
            <a:br>
              <a:rPr lang="en-US" sz="2200" dirty="0" smtClean="0"/>
            </a:br>
            <a:r>
              <a:rPr lang="en-US" sz="2200" dirty="0" smtClean="0"/>
              <a:t> - </a:t>
            </a:r>
            <a:r>
              <a:rPr lang="ar-SA" sz="2200" dirty="0" smtClean="0"/>
              <a:t>أمراض الكلى والجهاز </a:t>
            </a:r>
            <a:r>
              <a:rPr lang="ar-SA" sz="2200" dirty="0" err="1" smtClean="0"/>
              <a:t>البولى</a:t>
            </a:r>
            <a:r>
              <a:rPr lang="ar-SA" sz="2200" dirty="0" smtClean="0"/>
              <a:t> </a:t>
            </a:r>
            <a:r>
              <a:rPr lang="ar-SA" sz="2200" dirty="0" err="1" smtClean="0"/>
              <a:t>وإلتهاب</a:t>
            </a:r>
            <a:r>
              <a:rPr lang="ar-SA" sz="2200" dirty="0" smtClean="0"/>
              <a:t> الحالب </a:t>
            </a:r>
            <a:r>
              <a:rPr lang="ar-SA" sz="2200" dirty="0" err="1" smtClean="0"/>
              <a:t>و</a:t>
            </a:r>
            <a:r>
              <a:rPr lang="ar-SA" sz="2200" dirty="0" smtClean="0"/>
              <a:t> المثانة</a:t>
            </a:r>
            <a:r>
              <a:rPr lang="en-US" sz="2200" dirty="0" smtClean="0"/>
              <a:t/>
            </a:r>
            <a:br>
              <a:rPr lang="en-US" sz="2200" dirty="0" smtClean="0"/>
            </a:br>
            <a:r>
              <a:rPr lang="en-US" sz="2200" dirty="0" smtClean="0"/>
              <a:t>-  </a:t>
            </a:r>
            <a:r>
              <a:rPr lang="ar-SA" sz="2200" dirty="0" smtClean="0"/>
              <a:t>قرحة المثانة / </a:t>
            </a:r>
            <a:r>
              <a:rPr lang="ar-SA" sz="2200" dirty="0" err="1" smtClean="0"/>
              <a:t>إستخدام</a:t>
            </a:r>
            <a:r>
              <a:rPr lang="ar-SA" sz="2200" dirty="0" smtClean="0"/>
              <a:t> المناظير/سرطان الجهاز </a:t>
            </a:r>
            <a:r>
              <a:rPr lang="ar-SA" sz="2200" dirty="0" err="1" smtClean="0"/>
              <a:t>البولى</a:t>
            </a:r>
            <a:r>
              <a:rPr lang="en-US" sz="2200" dirty="0" smtClean="0"/>
              <a:t/>
            </a:r>
            <a:br>
              <a:rPr lang="en-US" sz="2200" dirty="0" smtClean="0"/>
            </a:br>
            <a:r>
              <a:rPr lang="en-US" sz="2200" dirty="0" smtClean="0"/>
              <a:t> - </a:t>
            </a:r>
            <a:r>
              <a:rPr lang="ar-SA" sz="2200" dirty="0" err="1" smtClean="0"/>
              <a:t>الحصوات</a:t>
            </a:r>
            <a:r>
              <a:rPr lang="ar-SA" sz="2200" dirty="0" smtClean="0"/>
              <a:t> الكلوية / </a:t>
            </a:r>
            <a:r>
              <a:rPr lang="ar-SA" sz="2200" dirty="0" err="1" smtClean="0"/>
              <a:t>بلهاريسيا</a:t>
            </a:r>
            <a:r>
              <a:rPr lang="ar-SA" sz="2200" dirty="0" smtClean="0"/>
              <a:t> المجارى البولية النشطة</a:t>
            </a:r>
            <a:r>
              <a:rPr lang="en-US" dirty="0" smtClean="0"/>
              <a:t/>
            </a:r>
            <a:br>
              <a:rPr lang="en-US" dirty="0" smtClean="0"/>
            </a:br>
            <a:endParaRPr lang="ar-EG" dirty="0"/>
          </a:p>
        </p:txBody>
      </p:sp>
      <p:sp>
        <p:nvSpPr>
          <p:cNvPr id="3" name="عنصر نائب للمحتوى 2"/>
          <p:cNvSpPr>
            <a:spLocks noGrp="1"/>
          </p:cNvSpPr>
          <p:nvPr>
            <p:ph idx="1"/>
          </p:nvPr>
        </p:nvSpPr>
        <p:spPr>
          <a:xfrm>
            <a:off x="457200" y="2357430"/>
            <a:ext cx="8229600" cy="4286280"/>
          </a:xfrm>
        </p:spPr>
        <p:txBody>
          <a:bodyPr>
            <a:normAutofit fontScale="62500" lnSpcReduction="20000"/>
          </a:bodyPr>
          <a:lstStyle/>
          <a:p>
            <a:r>
              <a:rPr lang="ar-SA" b="1" dirty="0" smtClean="0">
                <a:solidFill>
                  <a:schemeClr val="accent2"/>
                </a:solidFill>
              </a:rPr>
              <a:t>الخواص الطبيعية للبول</a:t>
            </a:r>
            <a:r>
              <a:rPr lang="en-US" b="1" dirty="0" smtClean="0"/>
              <a:t>Physical Properties </a:t>
            </a:r>
            <a:br>
              <a:rPr lang="en-US" b="1" dirty="0" smtClean="0"/>
            </a:br>
            <a:endParaRPr lang="en-US" b="1" dirty="0" smtClean="0"/>
          </a:p>
          <a:p>
            <a:r>
              <a:rPr lang="ar-SA" dirty="0" smtClean="0"/>
              <a:t>تشتمل الخواص </a:t>
            </a:r>
            <a:r>
              <a:rPr lang="ar-SA" dirty="0" err="1" smtClean="0"/>
              <a:t>الطبيعيةعلى</a:t>
            </a:r>
            <a:r>
              <a:rPr lang="en-US" dirty="0" smtClean="0"/>
              <a:t>:-</a:t>
            </a:r>
            <a:br>
              <a:rPr lang="en-US" dirty="0" smtClean="0"/>
            </a:br>
            <a:r>
              <a:rPr lang="en-US" dirty="0" smtClean="0"/>
              <a:t> </a:t>
            </a:r>
            <a:r>
              <a:rPr lang="ar-SA" dirty="0" smtClean="0">
                <a:solidFill>
                  <a:schemeClr val="accent1"/>
                </a:solidFill>
              </a:rPr>
              <a:t>أولا اللون </a:t>
            </a:r>
            <a:r>
              <a:rPr lang="en-US" dirty="0" smtClean="0">
                <a:solidFill>
                  <a:schemeClr val="accent1"/>
                </a:solidFill>
              </a:rPr>
              <a:t> :</a:t>
            </a:r>
            <a:r>
              <a:rPr lang="en-US" dirty="0" err="1" smtClean="0">
                <a:solidFill>
                  <a:schemeClr val="accent1"/>
                </a:solidFill>
              </a:rPr>
              <a:t>Colour</a:t>
            </a:r>
            <a:r>
              <a:rPr lang="en-US" dirty="0" smtClean="0"/>
              <a:t/>
            </a:r>
            <a:br>
              <a:rPr lang="en-US" dirty="0" smtClean="0"/>
            </a:br>
            <a:r>
              <a:rPr lang="ar-SA" dirty="0" smtClean="0"/>
              <a:t>   اللون </a:t>
            </a:r>
            <a:r>
              <a:rPr lang="ar-SA" dirty="0" err="1" smtClean="0"/>
              <a:t>الطبيعى</a:t>
            </a:r>
            <a:r>
              <a:rPr lang="ar-SA" dirty="0" smtClean="0"/>
              <a:t> للبول ( الأصفر </a:t>
            </a:r>
            <a:r>
              <a:rPr lang="ar-SA" dirty="0" err="1" smtClean="0"/>
              <a:t>الكهرمانى</a:t>
            </a:r>
            <a:r>
              <a:rPr lang="en-US" dirty="0" smtClean="0"/>
              <a:t>( </a:t>
            </a:r>
            <a:r>
              <a:rPr lang="en-US" dirty="0" err="1" smtClean="0"/>
              <a:t>urochrome</a:t>
            </a:r>
            <a:r>
              <a:rPr lang="en-US" dirty="0" smtClean="0"/>
              <a:t> </a:t>
            </a:r>
            <a:r>
              <a:rPr lang="en-US" dirty="0" err="1" smtClean="0"/>
              <a:t>Urobili</a:t>
            </a:r>
            <a:r>
              <a:rPr lang="en-US" dirty="0" smtClean="0"/>
              <a:t> </a:t>
            </a:r>
            <a:r>
              <a:rPr lang="en-US" dirty="0" err="1" smtClean="0"/>
              <a:t>pighent</a:t>
            </a:r>
            <a:r>
              <a:rPr lang="en-US" dirty="0" smtClean="0"/>
              <a:t> &amp;</a:t>
            </a:r>
            <a:br>
              <a:rPr lang="en-US" dirty="0" smtClean="0"/>
            </a:br>
            <a:r>
              <a:rPr lang="en-US" dirty="0" smtClean="0"/>
              <a:t>***</a:t>
            </a:r>
            <a:r>
              <a:rPr lang="ar-SA" dirty="0" smtClean="0"/>
              <a:t>سبب تغير لون البول</a:t>
            </a:r>
            <a:r>
              <a:rPr lang="en-US" dirty="0" smtClean="0"/>
              <a:t> </a:t>
            </a:r>
            <a:br>
              <a:rPr lang="en-US" dirty="0" smtClean="0"/>
            </a:br>
            <a:r>
              <a:rPr lang="en-US" dirty="0" smtClean="0"/>
              <a:t> -1</a:t>
            </a:r>
            <a:r>
              <a:rPr lang="ar-SA" dirty="0" smtClean="0"/>
              <a:t>يتغير لون البول </a:t>
            </a:r>
            <a:r>
              <a:rPr lang="ar-SA" dirty="0" err="1" smtClean="0"/>
              <a:t>الى</a:t>
            </a:r>
            <a:r>
              <a:rPr lang="ar-SA" dirty="0" smtClean="0"/>
              <a:t> اللون الأحمر لوجود دم </a:t>
            </a:r>
            <a:r>
              <a:rPr lang="ar-SA" dirty="0" err="1" smtClean="0"/>
              <a:t>فى</a:t>
            </a:r>
            <a:r>
              <a:rPr lang="ar-SA" dirty="0" smtClean="0"/>
              <a:t> البول أو هيموجلوبين وذلك بسبب / </a:t>
            </a:r>
            <a:r>
              <a:rPr lang="ar-SA" dirty="0" err="1" smtClean="0"/>
              <a:t>البلهاريسيا</a:t>
            </a:r>
            <a:r>
              <a:rPr lang="ar-SA" dirty="0" smtClean="0"/>
              <a:t>/ وجود </a:t>
            </a:r>
            <a:r>
              <a:rPr lang="ar-SA" dirty="0" err="1" smtClean="0"/>
              <a:t>حصوات</a:t>
            </a:r>
            <a:r>
              <a:rPr lang="ar-SA" dirty="0" smtClean="0"/>
              <a:t>/قرحة المثانة/التهابات المثانة والحالب </a:t>
            </a:r>
            <a:r>
              <a:rPr lang="ar-SA" dirty="0" err="1" smtClean="0"/>
              <a:t>و</a:t>
            </a:r>
            <a:r>
              <a:rPr lang="ar-SA" dirty="0" smtClean="0"/>
              <a:t> الكلى الحادة/ تناول بعض الأدوية</a:t>
            </a:r>
            <a:r>
              <a:rPr lang="en-US" dirty="0" smtClean="0"/>
              <a:t/>
            </a:r>
            <a:br>
              <a:rPr lang="en-US" dirty="0" smtClean="0"/>
            </a:br>
            <a:r>
              <a:rPr lang="en-US" dirty="0" smtClean="0"/>
              <a:t> -2 </a:t>
            </a:r>
            <a:r>
              <a:rPr lang="ar-SA" dirty="0" smtClean="0"/>
              <a:t>يتغير اللون </a:t>
            </a:r>
            <a:r>
              <a:rPr lang="ar-SA" dirty="0" err="1" smtClean="0"/>
              <a:t>الى</a:t>
            </a:r>
            <a:r>
              <a:rPr lang="ar-SA" dirty="0" smtClean="0"/>
              <a:t> (عديم اللون) بسبب زيادة حجم البول مما يؤدى </a:t>
            </a:r>
            <a:r>
              <a:rPr lang="ar-SA" dirty="0" err="1" smtClean="0"/>
              <a:t>الى</a:t>
            </a:r>
            <a:r>
              <a:rPr lang="ar-SA" dirty="0" smtClean="0"/>
              <a:t> تخفيف </a:t>
            </a:r>
            <a:r>
              <a:rPr lang="ar-SA" dirty="0" err="1" smtClean="0"/>
              <a:t>صبغات</a:t>
            </a:r>
            <a:r>
              <a:rPr lang="ar-SA" dirty="0" smtClean="0"/>
              <a:t> البول </a:t>
            </a:r>
            <a:r>
              <a:rPr lang="ar-SA" dirty="0" err="1" smtClean="0"/>
              <a:t>فى</a:t>
            </a:r>
            <a:r>
              <a:rPr lang="ar-SA" dirty="0" smtClean="0"/>
              <a:t> حالات</a:t>
            </a:r>
            <a:r>
              <a:rPr lang="en-US" dirty="0" smtClean="0"/>
              <a:t>:</a:t>
            </a:r>
            <a:r>
              <a:rPr lang="ar-EG" dirty="0" smtClean="0"/>
              <a:t>  </a:t>
            </a:r>
            <a:r>
              <a:rPr lang="ar-SA" dirty="0" smtClean="0"/>
              <a:t>مرض السكر</a:t>
            </a:r>
            <a:r>
              <a:rPr lang="en-US" dirty="0" smtClean="0"/>
              <a:t> Diabetes </a:t>
            </a:r>
            <a:r>
              <a:rPr lang="en-US" dirty="0" err="1" smtClean="0"/>
              <a:t>Mliutus</a:t>
            </a:r>
            <a:r>
              <a:rPr lang="en-US" dirty="0" smtClean="0"/>
              <a:t> </a:t>
            </a:r>
            <a:br>
              <a:rPr lang="en-US" dirty="0" smtClean="0"/>
            </a:br>
            <a:r>
              <a:rPr lang="en-US" dirty="0" smtClean="0"/>
              <a:t>3 </a:t>
            </a:r>
            <a:r>
              <a:rPr lang="ar-SA" dirty="0" smtClean="0"/>
              <a:t> - يتغير لون البول </a:t>
            </a:r>
            <a:r>
              <a:rPr lang="ar-SA" dirty="0" err="1" smtClean="0"/>
              <a:t>الى</a:t>
            </a:r>
            <a:r>
              <a:rPr lang="ar-SA" dirty="0" smtClean="0"/>
              <a:t> </a:t>
            </a:r>
            <a:r>
              <a:rPr lang="ar-SA" dirty="0" err="1" smtClean="0"/>
              <a:t>البنىالغامق</a:t>
            </a:r>
            <a:r>
              <a:rPr lang="ar-SA" dirty="0" smtClean="0"/>
              <a:t> ( لون </a:t>
            </a:r>
            <a:r>
              <a:rPr lang="ar-SA" dirty="0" err="1" smtClean="0"/>
              <a:t>الشاى</a:t>
            </a:r>
            <a:r>
              <a:rPr lang="ar-SA" dirty="0" smtClean="0"/>
              <a:t>) </a:t>
            </a:r>
            <a:r>
              <a:rPr lang="ar-SA" dirty="0" err="1" smtClean="0"/>
              <a:t>فى</a:t>
            </a:r>
            <a:r>
              <a:rPr lang="ar-SA" dirty="0" smtClean="0"/>
              <a:t> حالات الصفراء </a:t>
            </a:r>
            <a:r>
              <a:rPr lang="ar-SA" dirty="0" err="1" smtClean="0"/>
              <a:t>بسسب</a:t>
            </a:r>
            <a:r>
              <a:rPr lang="ar-SA" dirty="0" smtClean="0"/>
              <a:t> زيادة كمية </a:t>
            </a:r>
            <a:r>
              <a:rPr lang="ar-SA" dirty="0" err="1" smtClean="0"/>
              <a:t>صبغات</a:t>
            </a:r>
            <a:r>
              <a:rPr lang="ar-SA" dirty="0" smtClean="0"/>
              <a:t> الصفراء</a:t>
            </a:r>
            <a:endParaRPr lang="ar-EG" dirty="0" smtClean="0"/>
          </a:p>
          <a:p>
            <a:r>
              <a:rPr lang="en-US" dirty="0" smtClean="0"/>
              <a:t> -4 </a:t>
            </a:r>
            <a:r>
              <a:rPr lang="ar-SA" dirty="0" smtClean="0"/>
              <a:t>يتغير لون البول </a:t>
            </a:r>
            <a:r>
              <a:rPr lang="ar-SA" dirty="0" err="1" smtClean="0"/>
              <a:t>الى</a:t>
            </a:r>
            <a:r>
              <a:rPr lang="ar-SA" dirty="0" smtClean="0"/>
              <a:t> </a:t>
            </a:r>
            <a:r>
              <a:rPr lang="ar-SA" dirty="0" err="1" smtClean="0"/>
              <a:t>الابيض</a:t>
            </a:r>
            <a:r>
              <a:rPr lang="ar-SA" dirty="0" smtClean="0"/>
              <a:t> </a:t>
            </a:r>
            <a:r>
              <a:rPr lang="ar-SA" dirty="0" err="1" smtClean="0"/>
              <a:t>فى</a:t>
            </a:r>
            <a:r>
              <a:rPr lang="ar-SA" dirty="0" smtClean="0"/>
              <a:t> بعض حالات اختلاط البول بالسائل الليمفاوى0</a:t>
            </a:r>
            <a:endParaRPr lang="en-US" dirty="0" smtClean="0"/>
          </a:p>
          <a:p>
            <a:r>
              <a:rPr lang="en-US" dirty="0" smtClean="0"/>
              <a:t/>
            </a:r>
            <a:br>
              <a:rPr lang="en-US" dirty="0" smtClean="0"/>
            </a:b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297238"/>
          </a:xfrm>
        </p:spPr>
        <p:txBody>
          <a:bodyPr>
            <a:normAutofit fontScale="90000"/>
          </a:bodyPr>
          <a:lstStyle/>
          <a:p>
            <a:pPr algn="r"/>
            <a:r>
              <a:rPr lang="ar-EG" sz="2200" dirty="0" smtClean="0"/>
              <a:t/>
            </a:r>
            <a:br>
              <a:rPr lang="ar-EG" sz="2200" dirty="0" smtClean="0"/>
            </a:br>
            <a:r>
              <a:rPr lang="ar-EG" sz="2200" dirty="0" smtClean="0"/>
              <a:t/>
            </a:r>
            <a:br>
              <a:rPr lang="ar-EG" sz="2200" dirty="0" smtClean="0"/>
            </a:br>
            <a:r>
              <a:rPr lang="ar-SA" sz="2200" b="1" dirty="0" smtClean="0">
                <a:solidFill>
                  <a:schemeClr val="accent1"/>
                </a:solidFill>
              </a:rPr>
              <a:t>ثانيا الحجم</a:t>
            </a:r>
            <a:r>
              <a:rPr lang="en-US" sz="2200" b="1" dirty="0" smtClean="0">
                <a:solidFill>
                  <a:schemeClr val="accent1"/>
                </a:solidFill>
              </a:rPr>
              <a:t>:Volume   </a:t>
            </a:r>
            <a:r>
              <a:rPr lang="en-US" sz="2200" dirty="0" smtClean="0"/>
              <a:t/>
            </a:r>
            <a:br>
              <a:rPr lang="en-US" sz="2200" dirty="0" smtClean="0"/>
            </a:br>
            <a:r>
              <a:rPr lang="ar-SA" sz="2200" dirty="0" smtClean="0"/>
              <a:t>   حجم البول </a:t>
            </a:r>
            <a:r>
              <a:rPr lang="ar-SA" sz="2200" dirty="0" err="1" smtClean="0"/>
              <a:t>الطبيعى</a:t>
            </a:r>
            <a:r>
              <a:rPr lang="ar-SA" sz="2200" dirty="0" smtClean="0"/>
              <a:t> يتراوح مابين لتر </a:t>
            </a:r>
            <a:r>
              <a:rPr lang="ar-SA" sz="2200" dirty="0" err="1" smtClean="0"/>
              <a:t>الى</a:t>
            </a:r>
            <a:r>
              <a:rPr lang="ar-SA" sz="2200" dirty="0" smtClean="0"/>
              <a:t> لترو نصف </a:t>
            </a:r>
            <a:r>
              <a:rPr lang="ar-SA" sz="2200" dirty="0" err="1" smtClean="0"/>
              <a:t>فى</a:t>
            </a:r>
            <a:r>
              <a:rPr lang="ar-SA" sz="2200" dirty="0" smtClean="0"/>
              <a:t> الأشخاص البالغين</a:t>
            </a:r>
            <a:r>
              <a:rPr lang="en-US" sz="2200" dirty="0" smtClean="0"/>
              <a:t/>
            </a:r>
            <a:br>
              <a:rPr lang="en-US" sz="2200" dirty="0" smtClean="0"/>
            </a:br>
            <a:r>
              <a:rPr lang="ar-SA" sz="2200" dirty="0" smtClean="0"/>
              <a:t>لاحظ *** </a:t>
            </a:r>
            <a:r>
              <a:rPr lang="ar-SA" sz="2200" dirty="0" err="1" smtClean="0"/>
              <a:t>يزدا</a:t>
            </a:r>
            <a:r>
              <a:rPr lang="ar-SA" sz="2200" dirty="0" smtClean="0"/>
              <a:t> د حجم البول </a:t>
            </a:r>
            <a:r>
              <a:rPr lang="ar-SA" sz="2200" dirty="0" err="1" smtClean="0"/>
              <a:t>فى</a:t>
            </a:r>
            <a:r>
              <a:rPr lang="ar-SA" sz="2200" dirty="0" smtClean="0"/>
              <a:t> الحالات </a:t>
            </a:r>
            <a:r>
              <a:rPr lang="ar-SA" sz="2200" dirty="0" err="1" smtClean="0"/>
              <a:t>الأتية</a:t>
            </a:r>
            <a:r>
              <a:rPr lang="en-US" sz="2200" dirty="0" smtClean="0"/>
              <a:t>:</a:t>
            </a:r>
            <a:br>
              <a:rPr lang="en-US" sz="2200" dirty="0" smtClean="0"/>
            </a:br>
            <a:r>
              <a:rPr lang="en-US" sz="2200" dirty="0" smtClean="0"/>
              <a:t>1</a:t>
            </a:r>
            <a:r>
              <a:rPr lang="ar-SA" sz="2200" dirty="0" smtClean="0"/>
              <a:t>- تناول عقاقير مدرة للبول</a:t>
            </a:r>
            <a:r>
              <a:rPr lang="en-US" sz="2200" dirty="0" smtClean="0"/>
              <a:t/>
            </a:r>
            <a:br>
              <a:rPr lang="en-US" sz="2200" dirty="0" smtClean="0"/>
            </a:br>
            <a:r>
              <a:rPr lang="en-US" sz="2200" dirty="0" smtClean="0"/>
              <a:t> -2 </a:t>
            </a:r>
            <a:r>
              <a:rPr lang="ar-SA" sz="2200" dirty="0" smtClean="0"/>
              <a:t>مرض البول </a:t>
            </a:r>
            <a:r>
              <a:rPr lang="ar-SA" sz="2200" dirty="0" err="1" smtClean="0"/>
              <a:t>السكرى</a:t>
            </a:r>
            <a:r>
              <a:rPr lang="en-US" sz="2200" dirty="0" smtClean="0"/>
              <a:t/>
            </a:r>
            <a:br>
              <a:rPr lang="en-US" sz="2200" dirty="0" smtClean="0"/>
            </a:br>
            <a:r>
              <a:rPr lang="en-US" sz="2200" dirty="0" smtClean="0"/>
              <a:t>3</a:t>
            </a:r>
            <a:r>
              <a:rPr lang="ar-EG" sz="2200" dirty="0" smtClean="0"/>
              <a:t>- </a:t>
            </a:r>
            <a:r>
              <a:rPr lang="ar-SA" sz="2200" dirty="0" smtClean="0"/>
              <a:t>نقص هرمون الفص </a:t>
            </a:r>
            <a:r>
              <a:rPr lang="ar-SA" sz="2200" dirty="0" err="1" smtClean="0"/>
              <a:t>الخلفى</a:t>
            </a:r>
            <a:r>
              <a:rPr lang="ar-SA" sz="2200" dirty="0" smtClean="0"/>
              <a:t> للغدة النخامية</a:t>
            </a:r>
            <a:r>
              <a:rPr lang="en-US" sz="2200" dirty="0" smtClean="0"/>
              <a:t/>
            </a:r>
            <a:br>
              <a:rPr lang="en-US" sz="2200" dirty="0" smtClean="0"/>
            </a:br>
            <a:r>
              <a:rPr lang="en-US" sz="2200" dirty="0" smtClean="0"/>
              <a:t>4 </a:t>
            </a:r>
            <a:r>
              <a:rPr lang="ar-SA" sz="2200" dirty="0" smtClean="0"/>
              <a:t>- بعض أمراض الكلى</a:t>
            </a:r>
            <a:r>
              <a:rPr lang="en-US" sz="2200" dirty="0" smtClean="0"/>
              <a:t/>
            </a:r>
            <a:br>
              <a:rPr lang="en-US" sz="2200" dirty="0" smtClean="0"/>
            </a:br>
            <a:r>
              <a:rPr lang="en-US" sz="2200" dirty="0" smtClean="0"/>
              <a:t>*** </a:t>
            </a:r>
            <a:r>
              <a:rPr lang="ar-SA" sz="2200" dirty="0" smtClean="0"/>
              <a:t>ينقص حجم البول </a:t>
            </a:r>
            <a:r>
              <a:rPr lang="ar-SA" sz="2200" dirty="0" err="1" smtClean="0"/>
              <a:t>فى</a:t>
            </a:r>
            <a:r>
              <a:rPr lang="ar-SA" sz="2200" dirty="0" smtClean="0"/>
              <a:t> الحالات </a:t>
            </a:r>
            <a:r>
              <a:rPr lang="ar-SA" sz="2200" dirty="0" err="1" smtClean="0"/>
              <a:t>اللآتية</a:t>
            </a:r>
            <a:r>
              <a:rPr lang="ar-EG" sz="2200" dirty="0" smtClean="0"/>
              <a:t>  ”:                                                              </a:t>
            </a:r>
            <a:r>
              <a:rPr lang="en-US" sz="2200" dirty="0" smtClean="0"/>
              <a:t>: --1</a:t>
            </a:r>
            <a:r>
              <a:rPr lang="ar-SA" sz="2200" dirty="0" err="1" smtClean="0"/>
              <a:t>القىء</a:t>
            </a:r>
            <a:r>
              <a:rPr lang="ar-SA" sz="2200" dirty="0" smtClean="0"/>
              <a:t> و </a:t>
            </a:r>
            <a:r>
              <a:rPr lang="ar-SA" sz="2200" dirty="0" err="1" smtClean="0"/>
              <a:t>الأسهال</a:t>
            </a:r>
            <a:r>
              <a:rPr lang="ar-SA" sz="2200" dirty="0" smtClean="0"/>
              <a:t> وحالات العرق الشديد </a:t>
            </a:r>
            <a:r>
              <a:rPr lang="ar-SA" sz="2200" dirty="0" err="1" smtClean="0"/>
              <a:t>و</a:t>
            </a:r>
            <a:r>
              <a:rPr lang="ar-SA" sz="2200" dirty="0" smtClean="0"/>
              <a:t> الحميات</a:t>
            </a:r>
            <a:r>
              <a:rPr lang="en-US" sz="2200" dirty="0" smtClean="0"/>
              <a:t>2-  </a:t>
            </a:r>
            <a:r>
              <a:rPr lang="ar-EG" sz="2200" dirty="0" smtClean="0"/>
              <a:t>- </a:t>
            </a:r>
            <a:r>
              <a:rPr lang="ar-SA" sz="2200" dirty="0" smtClean="0"/>
              <a:t>فترات الصيام وبعض أمراض الكلى</a:t>
            </a:r>
            <a:r>
              <a:rPr lang="ar-SA" dirty="0" smtClean="0"/>
              <a:t>0</a:t>
            </a:r>
            <a:r>
              <a:rPr lang="en-US" dirty="0" smtClean="0"/>
              <a:t/>
            </a:r>
            <a:br>
              <a:rPr lang="en-US" dirty="0" smtClean="0"/>
            </a:br>
            <a:endParaRPr lang="ar-EG" dirty="0"/>
          </a:p>
        </p:txBody>
      </p:sp>
      <p:sp>
        <p:nvSpPr>
          <p:cNvPr id="3" name="عنصر نائب للمحتوى 2"/>
          <p:cNvSpPr>
            <a:spLocks noGrp="1"/>
          </p:cNvSpPr>
          <p:nvPr>
            <p:ph idx="1"/>
          </p:nvPr>
        </p:nvSpPr>
        <p:spPr>
          <a:xfrm>
            <a:off x="457200" y="3643314"/>
            <a:ext cx="8229600" cy="2482849"/>
          </a:xfrm>
        </p:spPr>
        <p:txBody>
          <a:bodyPr>
            <a:normAutofit fontScale="40000" lnSpcReduction="20000"/>
          </a:bodyPr>
          <a:lstStyle/>
          <a:p>
            <a:r>
              <a:rPr lang="ar-SA" sz="5000" b="1" dirty="0" smtClean="0">
                <a:solidFill>
                  <a:schemeClr val="accent1"/>
                </a:solidFill>
              </a:rPr>
              <a:t>ثالثا التفاعل</a:t>
            </a:r>
            <a:r>
              <a:rPr lang="en-US" sz="5000" b="1" dirty="0" smtClean="0">
                <a:solidFill>
                  <a:schemeClr val="accent1"/>
                </a:solidFill>
              </a:rPr>
              <a:t> :Reaction </a:t>
            </a:r>
            <a:r>
              <a:rPr lang="en-US" sz="3800" dirty="0" smtClean="0"/>
              <a:t> </a:t>
            </a:r>
            <a:br>
              <a:rPr lang="en-US" sz="3800" dirty="0" smtClean="0"/>
            </a:br>
            <a:r>
              <a:rPr lang="ar-SA" sz="3800" dirty="0" smtClean="0"/>
              <a:t>تفاعل البول </a:t>
            </a:r>
            <a:r>
              <a:rPr lang="ar-SA" sz="3800" dirty="0" err="1" smtClean="0"/>
              <a:t>الطبيعى</a:t>
            </a:r>
            <a:r>
              <a:rPr lang="ar-SA" sz="3800" dirty="0" smtClean="0"/>
              <a:t> </a:t>
            </a:r>
            <a:r>
              <a:rPr lang="ar-SA" sz="3800" dirty="0" err="1" smtClean="0"/>
              <a:t>حامضى</a:t>
            </a:r>
            <a:r>
              <a:rPr lang="en-US" sz="3800" dirty="0" smtClean="0"/>
              <a:t> ph=6 </a:t>
            </a:r>
            <a:br>
              <a:rPr lang="en-US" sz="3800" dirty="0" smtClean="0"/>
            </a:br>
            <a:r>
              <a:rPr lang="ar-SA" sz="3800" dirty="0" smtClean="0"/>
              <a:t>    ونظرا لأن البول يعكس حالة التمثيل </a:t>
            </a:r>
            <a:r>
              <a:rPr lang="ar-SA" sz="3800" dirty="0" err="1" smtClean="0"/>
              <a:t>العذائى</a:t>
            </a:r>
            <a:r>
              <a:rPr lang="ar-SA" sz="3800" dirty="0" smtClean="0"/>
              <a:t> </a:t>
            </a:r>
            <a:r>
              <a:rPr lang="ar-SA" sz="3800" dirty="0" err="1" smtClean="0"/>
              <a:t>فى</a:t>
            </a:r>
            <a:r>
              <a:rPr lang="ar-SA" sz="3800" dirty="0" smtClean="0"/>
              <a:t> الجسم فإن التفاعل يتغير </a:t>
            </a:r>
            <a:r>
              <a:rPr lang="ar-SA" sz="3800" dirty="0" err="1" smtClean="0"/>
              <a:t>الى</a:t>
            </a:r>
            <a:r>
              <a:rPr lang="ar-SA" sz="3800" dirty="0" smtClean="0"/>
              <a:t> </a:t>
            </a:r>
            <a:r>
              <a:rPr lang="ar-SA" sz="3800" dirty="0" err="1" smtClean="0"/>
              <a:t>القلوى</a:t>
            </a:r>
            <a:r>
              <a:rPr lang="ar-SA" sz="3800" dirty="0" smtClean="0"/>
              <a:t> </a:t>
            </a:r>
            <a:r>
              <a:rPr lang="ar-SA" sz="3800" dirty="0" err="1" smtClean="0"/>
              <a:t>فى</a:t>
            </a:r>
            <a:r>
              <a:rPr lang="ar-SA" sz="3800" dirty="0" smtClean="0"/>
              <a:t> بعض الأحيان </a:t>
            </a:r>
            <a:r>
              <a:rPr lang="ar-SA" sz="3800" dirty="0" err="1" smtClean="0"/>
              <a:t>كماأنه</a:t>
            </a:r>
            <a:r>
              <a:rPr lang="ar-SA" sz="3800" dirty="0" smtClean="0"/>
              <a:t> يكون أكثر </a:t>
            </a:r>
            <a:r>
              <a:rPr lang="ar-SA" sz="3800" dirty="0" err="1" smtClean="0"/>
              <a:t>حامضية</a:t>
            </a:r>
            <a:r>
              <a:rPr lang="ar-SA" sz="3800" dirty="0" smtClean="0"/>
              <a:t> تصل </a:t>
            </a:r>
            <a:r>
              <a:rPr lang="ar-SA" sz="3800" dirty="0" err="1" smtClean="0"/>
              <a:t>الى</a:t>
            </a:r>
            <a:r>
              <a:rPr lang="en-US" sz="3800" dirty="0" smtClean="0"/>
              <a:t>  ph=5 </a:t>
            </a:r>
            <a:r>
              <a:rPr lang="ar-SA" sz="3800" dirty="0" smtClean="0"/>
              <a:t>أو أقل0</a:t>
            </a:r>
            <a:r>
              <a:rPr lang="en-US" sz="3800" dirty="0" smtClean="0"/>
              <a:t/>
            </a:r>
            <a:br>
              <a:rPr lang="en-US" sz="3800" dirty="0" smtClean="0"/>
            </a:br>
            <a:r>
              <a:rPr lang="ar-SA" sz="3800" dirty="0" smtClean="0"/>
              <a:t>ملحوظة</a:t>
            </a:r>
            <a:r>
              <a:rPr lang="en-US" sz="3800" dirty="0" smtClean="0"/>
              <a:t> ***ph </a:t>
            </a:r>
            <a:r>
              <a:rPr lang="ar-SA" sz="3800" dirty="0" smtClean="0"/>
              <a:t>الدم ( 7.2)</a:t>
            </a:r>
            <a:endParaRPr lang="ar-EG" sz="3800" dirty="0" smtClean="0"/>
          </a:p>
          <a:p>
            <a:endParaRPr lang="en-US" dirty="0" smtClean="0"/>
          </a:p>
          <a:p>
            <a:r>
              <a:rPr lang="ar-SA" sz="5000" b="1" dirty="0" smtClean="0">
                <a:solidFill>
                  <a:schemeClr val="accent1"/>
                </a:solidFill>
              </a:rPr>
              <a:t>رابعا الرائحة  </a:t>
            </a:r>
            <a:r>
              <a:rPr lang="en-US" sz="5000" b="1" dirty="0" smtClean="0">
                <a:solidFill>
                  <a:schemeClr val="accent1"/>
                </a:solidFill>
              </a:rPr>
              <a:t>:</a:t>
            </a:r>
            <a:r>
              <a:rPr lang="en-US" sz="5000" b="1" dirty="0" err="1" smtClean="0">
                <a:solidFill>
                  <a:schemeClr val="accent1"/>
                </a:solidFill>
              </a:rPr>
              <a:t>Odour</a:t>
            </a:r>
            <a:r>
              <a:rPr lang="en-US" sz="3800" dirty="0" smtClean="0"/>
              <a:t/>
            </a:r>
            <a:br>
              <a:rPr lang="en-US" sz="3800" dirty="0" smtClean="0"/>
            </a:br>
            <a:r>
              <a:rPr lang="ar-SA" sz="3800" dirty="0" err="1" smtClean="0"/>
              <a:t>الرئحة</a:t>
            </a:r>
            <a:r>
              <a:rPr lang="ar-SA" sz="3800" dirty="0" smtClean="0"/>
              <a:t> الطبيعية للبول </a:t>
            </a:r>
            <a:r>
              <a:rPr lang="ar-SA" sz="3800" dirty="0" err="1" smtClean="0"/>
              <a:t>هى</a:t>
            </a:r>
            <a:r>
              <a:rPr lang="ar-SA" sz="3800" dirty="0" smtClean="0"/>
              <a:t> الرائحة </a:t>
            </a:r>
            <a:r>
              <a:rPr lang="ar-SA" sz="3800" dirty="0" err="1" smtClean="0"/>
              <a:t>الأروماتية</a:t>
            </a:r>
            <a:r>
              <a:rPr lang="en-US" sz="3800" dirty="0" smtClean="0"/>
              <a:t/>
            </a:r>
            <a:br>
              <a:rPr lang="en-US" sz="3800" dirty="0" smtClean="0"/>
            </a:br>
            <a:r>
              <a:rPr lang="ar-SA" sz="3800" dirty="0" smtClean="0"/>
              <a:t>يحدث تغير للرائحة </a:t>
            </a:r>
            <a:r>
              <a:rPr lang="ar-SA" sz="3800" dirty="0" err="1" smtClean="0"/>
              <a:t>فى</a:t>
            </a:r>
            <a:r>
              <a:rPr lang="ar-SA" sz="3800" dirty="0" smtClean="0"/>
              <a:t> بعض الحالات</a:t>
            </a:r>
            <a:r>
              <a:rPr lang="en-US" sz="3800" dirty="0" smtClean="0"/>
              <a:t>:</a:t>
            </a:r>
            <a:br>
              <a:rPr lang="en-US" sz="3800" dirty="0" smtClean="0"/>
            </a:br>
            <a:r>
              <a:rPr lang="ar-SA" sz="3800" dirty="0" smtClean="0"/>
              <a:t>مرضى السكر المرتفع الغير </a:t>
            </a:r>
            <a:r>
              <a:rPr lang="ar-SA" sz="3800" dirty="0" err="1" smtClean="0"/>
              <a:t>مسيطرعليه</a:t>
            </a:r>
            <a:r>
              <a:rPr lang="ar-SA" sz="3800" dirty="0" smtClean="0"/>
              <a:t> (تظهر رائحة </a:t>
            </a:r>
            <a:r>
              <a:rPr lang="ar-SA" sz="3800" dirty="0" err="1" smtClean="0"/>
              <a:t>التفلح</a:t>
            </a:r>
            <a:r>
              <a:rPr lang="ar-SA" sz="3800" dirty="0" smtClean="0"/>
              <a:t> </a:t>
            </a:r>
            <a:r>
              <a:rPr lang="ar-SA" sz="3800" dirty="0" err="1" smtClean="0"/>
              <a:t>الفاسدأو</a:t>
            </a:r>
            <a:r>
              <a:rPr lang="ar-SA" sz="3800" dirty="0" smtClean="0"/>
              <a:t> الأسيتون </a:t>
            </a:r>
            <a:r>
              <a:rPr lang="ar-SA" sz="3800" dirty="0" err="1" smtClean="0"/>
              <a:t>فى</a:t>
            </a:r>
            <a:r>
              <a:rPr lang="ar-SA" sz="3800" dirty="0" smtClean="0"/>
              <a:t> البول)</a:t>
            </a:r>
            <a:r>
              <a:rPr lang="en-US" sz="3800" dirty="0" smtClean="0"/>
              <a:t/>
            </a:r>
            <a:br>
              <a:rPr lang="en-US" sz="3800" dirty="0" smtClean="0"/>
            </a:br>
            <a:r>
              <a:rPr lang="ar-SA" sz="3800" dirty="0" smtClean="0"/>
              <a:t>بعض أمراض </a:t>
            </a:r>
            <a:r>
              <a:rPr lang="ar-SA" sz="3800" dirty="0" err="1" smtClean="0"/>
              <a:t>الجهز</a:t>
            </a:r>
            <a:r>
              <a:rPr lang="ar-SA" sz="3800" dirty="0" smtClean="0"/>
              <a:t> </a:t>
            </a:r>
            <a:r>
              <a:rPr lang="ar-SA" sz="3800" dirty="0" err="1" smtClean="0"/>
              <a:t>البولى</a:t>
            </a:r>
            <a:r>
              <a:rPr lang="ar-SA" sz="3800" dirty="0" smtClean="0"/>
              <a:t> (تظهر رائحة كريهة نتيجة نشاط بعض أنواع البكتيريا </a:t>
            </a:r>
            <a:r>
              <a:rPr lang="ar-SA" sz="3800" dirty="0" err="1" smtClean="0"/>
              <a:t>فى</a:t>
            </a:r>
            <a:r>
              <a:rPr lang="ar-SA" sz="3800" dirty="0" smtClean="0"/>
              <a:t> البول أثناء وجودة </a:t>
            </a:r>
            <a:r>
              <a:rPr lang="ar-SA" sz="3800" dirty="0" err="1" smtClean="0"/>
              <a:t>فى</a:t>
            </a:r>
            <a:r>
              <a:rPr lang="ar-SA" sz="3800" dirty="0" smtClean="0"/>
              <a:t> المثانة)</a:t>
            </a:r>
            <a:endParaRPr lang="en-US" sz="3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82792"/>
          </a:xfrm>
        </p:spPr>
        <p:txBody>
          <a:bodyPr>
            <a:normAutofit fontScale="90000"/>
          </a:bodyPr>
          <a:lstStyle/>
          <a:p>
            <a:pPr algn="r"/>
            <a:r>
              <a:rPr lang="ar-SA" sz="2700" b="1" dirty="0" smtClean="0">
                <a:solidFill>
                  <a:schemeClr val="accent1"/>
                </a:solidFill>
              </a:rPr>
              <a:t>خامسا المظهر</a:t>
            </a:r>
            <a:r>
              <a:rPr lang="ar-EG" sz="2700" b="1" dirty="0" smtClean="0">
                <a:solidFill>
                  <a:schemeClr val="accent1"/>
                </a:solidFill>
              </a:rPr>
              <a:t>    </a:t>
            </a:r>
            <a:r>
              <a:rPr lang="en-US" sz="2700" b="1" dirty="0" smtClean="0">
                <a:solidFill>
                  <a:schemeClr val="accent1"/>
                </a:solidFill>
              </a:rPr>
              <a:t>:Aspect</a:t>
            </a:r>
            <a:r>
              <a:rPr lang="en-US" sz="2000" dirty="0" smtClean="0"/>
              <a:t/>
            </a:r>
            <a:br>
              <a:rPr lang="en-US" sz="2000" dirty="0" smtClean="0"/>
            </a:br>
            <a:r>
              <a:rPr lang="ar-SA" sz="2000" dirty="0" smtClean="0"/>
              <a:t>المظهر </a:t>
            </a:r>
            <a:r>
              <a:rPr lang="ar-SA" sz="2000" dirty="0" err="1" smtClean="0"/>
              <a:t>الطبيعى</a:t>
            </a:r>
            <a:r>
              <a:rPr lang="ar-SA" sz="2000" dirty="0" smtClean="0"/>
              <a:t> للبول (رائق)</a:t>
            </a:r>
            <a:r>
              <a:rPr lang="en-US" sz="2000" dirty="0" smtClean="0"/>
              <a:t> Clear </a:t>
            </a:r>
            <a:br>
              <a:rPr lang="en-US" sz="2000" dirty="0" smtClean="0"/>
            </a:br>
            <a:r>
              <a:rPr lang="ar-SA" sz="2000" dirty="0" smtClean="0"/>
              <a:t>ويكون البول</a:t>
            </a:r>
            <a:r>
              <a:rPr lang="en-US" sz="2000" dirty="0" smtClean="0"/>
              <a:t> ((turbid) </a:t>
            </a:r>
            <a:r>
              <a:rPr lang="ar-SA" sz="2000" dirty="0" smtClean="0"/>
              <a:t>عكـر للأسباب </a:t>
            </a:r>
            <a:r>
              <a:rPr lang="ar-SA" sz="2000" dirty="0" err="1" smtClean="0"/>
              <a:t>اللآتية</a:t>
            </a:r>
            <a:r>
              <a:rPr lang="en-US" sz="2000" dirty="0" smtClean="0"/>
              <a:t> :</a:t>
            </a:r>
            <a:br>
              <a:rPr lang="en-US" sz="2000" dirty="0" smtClean="0"/>
            </a:br>
            <a:r>
              <a:rPr lang="ar-SA" sz="2000" dirty="0" smtClean="0"/>
              <a:t>إذا ترك البول فترة طويلة فإنه يتحول بفعل البكتيريا </a:t>
            </a:r>
            <a:r>
              <a:rPr lang="ar-SA" sz="2000" dirty="0" err="1" smtClean="0"/>
              <a:t>الى</a:t>
            </a:r>
            <a:r>
              <a:rPr lang="ar-SA" sz="2000" dirty="0" smtClean="0"/>
              <a:t> عكر</a:t>
            </a:r>
            <a:r>
              <a:rPr lang="en-US" sz="2000" dirty="0" smtClean="0"/>
              <a:t/>
            </a:r>
            <a:br>
              <a:rPr lang="en-US" sz="2000" dirty="0" smtClean="0"/>
            </a:br>
            <a:r>
              <a:rPr lang="ar-SA" sz="2000" dirty="0" smtClean="0"/>
              <a:t>ترسبات أملاح </a:t>
            </a:r>
            <a:r>
              <a:rPr lang="ar-SA" sz="2000" dirty="0" err="1" smtClean="0"/>
              <a:t>اليورات</a:t>
            </a:r>
            <a:r>
              <a:rPr lang="ar-SA" sz="2000" dirty="0" smtClean="0"/>
              <a:t> والفوسفات</a:t>
            </a:r>
            <a:r>
              <a:rPr lang="en-US" sz="2000" dirty="0" smtClean="0"/>
              <a:t/>
            </a:r>
            <a:br>
              <a:rPr lang="en-US" sz="2000" dirty="0" smtClean="0"/>
            </a:br>
            <a:r>
              <a:rPr lang="ar-SA" sz="2000" dirty="0" smtClean="0"/>
              <a:t>وجود بعض الخلايا </a:t>
            </a:r>
            <a:r>
              <a:rPr lang="ar-SA" sz="2000" dirty="0" err="1" smtClean="0"/>
              <a:t>فى</a:t>
            </a:r>
            <a:r>
              <a:rPr lang="ar-SA" sz="2000" dirty="0" smtClean="0"/>
              <a:t> البول (الصديد/الدم)</a:t>
            </a:r>
            <a:r>
              <a:rPr lang="en-US" sz="2000" dirty="0" smtClean="0"/>
              <a:t/>
            </a:r>
            <a:br>
              <a:rPr lang="en-US" sz="2000" dirty="0" smtClean="0"/>
            </a:br>
            <a:endParaRPr lang="ar-EG" sz="2000" dirty="0"/>
          </a:p>
        </p:txBody>
      </p:sp>
      <p:sp>
        <p:nvSpPr>
          <p:cNvPr id="3" name="عنصر نائب للمحتوى 2"/>
          <p:cNvSpPr>
            <a:spLocks noGrp="1"/>
          </p:cNvSpPr>
          <p:nvPr>
            <p:ph idx="1"/>
          </p:nvPr>
        </p:nvSpPr>
        <p:spPr>
          <a:xfrm>
            <a:off x="457200" y="2428868"/>
            <a:ext cx="8229600" cy="4286280"/>
          </a:xfrm>
        </p:spPr>
        <p:txBody>
          <a:bodyPr>
            <a:normAutofit fontScale="40000" lnSpcReduction="20000"/>
          </a:bodyPr>
          <a:lstStyle/>
          <a:p>
            <a:r>
              <a:rPr lang="ar-SA" sz="3800" dirty="0" smtClean="0"/>
              <a:t>  </a:t>
            </a:r>
            <a:endParaRPr lang="en-US" sz="3800" dirty="0" smtClean="0"/>
          </a:p>
          <a:p>
            <a:r>
              <a:rPr lang="ar-SA" sz="5000" b="1" dirty="0" smtClean="0">
                <a:solidFill>
                  <a:schemeClr val="accent1"/>
                </a:solidFill>
              </a:rPr>
              <a:t>سـادسـا الكثافة النوعية</a:t>
            </a:r>
            <a:r>
              <a:rPr lang="en-US" sz="5000" b="1" dirty="0" smtClean="0">
                <a:solidFill>
                  <a:schemeClr val="accent1"/>
                </a:solidFill>
              </a:rPr>
              <a:t>  :Specific Gravity   </a:t>
            </a:r>
            <a:r>
              <a:rPr lang="en-US" sz="4000" dirty="0" smtClean="0"/>
              <a:t/>
            </a:r>
            <a:br>
              <a:rPr lang="en-US" sz="4000" dirty="0" smtClean="0"/>
            </a:br>
            <a:r>
              <a:rPr lang="ar-SA" sz="4000" dirty="0" smtClean="0"/>
              <a:t>الكثافة النوعية الطبيعية تتراوح بين (1015- 1025) تقاس بجهاز يسمى</a:t>
            </a:r>
            <a:r>
              <a:rPr lang="en-US" sz="4000" dirty="0" smtClean="0"/>
              <a:t> </a:t>
            </a:r>
            <a:r>
              <a:rPr lang="en-US" sz="4000" dirty="0" err="1" smtClean="0"/>
              <a:t>Urino</a:t>
            </a:r>
            <a:r>
              <a:rPr lang="en-US" sz="4000" dirty="0" smtClean="0"/>
              <a:t> *** </a:t>
            </a:r>
            <a:r>
              <a:rPr lang="ar-SA" sz="4000" dirty="0" smtClean="0"/>
              <a:t>تزيد الكثافة النوعية </a:t>
            </a:r>
            <a:r>
              <a:rPr lang="ar-SA" sz="4000" dirty="0" err="1" smtClean="0"/>
              <a:t>فى</a:t>
            </a:r>
            <a:r>
              <a:rPr lang="ar-SA" sz="4000" dirty="0" smtClean="0"/>
              <a:t> الحالات الآتية</a:t>
            </a:r>
            <a:r>
              <a:rPr lang="en-US" sz="4000" dirty="0" smtClean="0"/>
              <a:t>:</a:t>
            </a:r>
            <a:br>
              <a:rPr lang="en-US" sz="4000" dirty="0" smtClean="0"/>
            </a:br>
            <a:r>
              <a:rPr lang="en-US" sz="4000" dirty="0" smtClean="0"/>
              <a:t>- </a:t>
            </a:r>
            <a:r>
              <a:rPr lang="ar-SA" sz="4000" dirty="0" smtClean="0"/>
              <a:t>نقص إدرار البول حيث يكون البول مركز </a:t>
            </a:r>
            <a:r>
              <a:rPr lang="ar-SA" sz="4000" dirty="0" err="1" smtClean="0"/>
              <a:t>وبالتالى</a:t>
            </a:r>
            <a:r>
              <a:rPr lang="ar-SA" sz="4000" dirty="0" smtClean="0"/>
              <a:t> تزيد </a:t>
            </a:r>
            <a:r>
              <a:rPr lang="ar-SA" sz="4000" dirty="0" err="1" smtClean="0"/>
              <a:t>الكثافةالنوعية</a:t>
            </a:r>
            <a:r>
              <a:rPr lang="ar-SA" sz="4000" dirty="0" smtClean="0"/>
              <a:t> لأنها تعتمد على نسبة المواد الصلبة </a:t>
            </a:r>
            <a:r>
              <a:rPr lang="ar-SA" sz="4000" dirty="0" err="1" smtClean="0"/>
              <a:t>فى</a:t>
            </a:r>
            <a:r>
              <a:rPr lang="ar-SA" sz="4000" dirty="0" smtClean="0"/>
              <a:t> البول</a:t>
            </a:r>
            <a:r>
              <a:rPr lang="en-US" sz="4000" dirty="0" smtClean="0"/>
              <a:t/>
            </a:r>
            <a:br>
              <a:rPr lang="en-US" sz="4000" dirty="0" smtClean="0"/>
            </a:br>
            <a:r>
              <a:rPr lang="en-US" sz="4000" dirty="0" smtClean="0"/>
              <a:t>*** </a:t>
            </a:r>
            <a:r>
              <a:rPr lang="ar-SA" sz="4000" dirty="0" smtClean="0"/>
              <a:t>تقل الكثافة </a:t>
            </a:r>
            <a:r>
              <a:rPr lang="ar-SA" sz="4000" dirty="0" err="1" smtClean="0"/>
              <a:t>النوعيةفى</a:t>
            </a:r>
            <a:r>
              <a:rPr lang="ar-SA" sz="4000" dirty="0" smtClean="0"/>
              <a:t> الحالات </a:t>
            </a:r>
            <a:r>
              <a:rPr lang="ar-SA" sz="4000" dirty="0" err="1" smtClean="0"/>
              <a:t>اللآتية</a:t>
            </a:r>
            <a:r>
              <a:rPr lang="en-US" sz="4000" dirty="0" smtClean="0"/>
              <a:t>:</a:t>
            </a:r>
            <a:br>
              <a:rPr lang="en-US" sz="4000" dirty="0" smtClean="0"/>
            </a:br>
            <a:r>
              <a:rPr lang="en-US" sz="4000" dirty="0" smtClean="0"/>
              <a:t>- </a:t>
            </a:r>
            <a:r>
              <a:rPr lang="ar-SA" sz="4000" dirty="0" smtClean="0"/>
              <a:t>مرض البول </a:t>
            </a:r>
            <a:r>
              <a:rPr lang="ar-SA" sz="4000" dirty="0" err="1" smtClean="0"/>
              <a:t>السكرى</a:t>
            </a:r>
            <a:r>
              <a:rPr lang="ar-SA" sz="4000" dirty="0" smtClean="0"/>
              <a:t> حيث يزيد حجم البول فتقل تركيز المواد الصلبة0</a:t>
            </a:r>
            <a:r>
              <a:rPr lang="en-US" sz="4000" dirty="0" smtClean="0"/>
              <a:t/>
            </a:r>
            <a:br>
              <a:rPr lang="en-US" sz="4000" dirty="0" smtClean="0"/>
            </a:br>
            <a:r>
              <a:rPr lang="en-US" sz="4000" dirty="0" smtClean="0"/>
              <a:t>*** </a:t>
            </a:r>
            <a:r>
              <a:rPr lang="ar-SA" sz="4000" dirty="0" smtClean="0"/>
              <a:t>ملحوظة / تثبت الكثافة النوعية </a:t>
            </a:r>
            <a:r>
              <a:rPr lang="ar-SA" sz="4000" dirty="0" err="1" smtClean="0"/>
              <a:t>فى</a:t>
            </a:r>
            <a:r>
              <a:rPr lang="ar-SA" sz="4000" dirty="0" smtClean="0"/>
              <a:t> حالات الفشل الكلوى0(لأن الكلى تكون غير قادرة على الاستخلاص)</a:t>
            </a:r>
            <a:r>
              <a:rPr lang="en-US" sz="4000" dirty="0" smtClean="0"/>
              <a:t/>
            </a:r>
            <a:br>
              <a:rPr lang="en-US" sz="4000" dirty="0" smtClean="0"/>
            </a:br>
            <a:r>
              <a:rPr lang="ar-SA" sz="4000" dirty="0" smtClean="0"/>
              <a:t>الكثافة الحقيقية = قراءة الجهاز + درجة حرارة الغرفة -15</a:t>
            </a:r>
            <a:endParaRPr lang="ar-EG" sz="4000" dirty="0" smtClean="0"/>
          </a:p>
          <a:p>
            <a:r>
              <a:rPr lang="ar-SA" sz="5000" b="1" dirty="0" err="1" smtClean="0">
                <a:solidFill>
                  <a:schemeClr val="accent1"/>
                </a:solidFill>
              </a:rPr>
              <a:t>سـا</a:t>
            </a:r>
            <a:r>
              <a:rPr lang="ar-SA" sz="5000" b="1" dirty="0" smtClean="0">
                <a:solidFill>
                  <a:schemeClr val="accent1"/>
                </a:solidFill>
              </a:rPr>
              <a:t> </a:t>
            </a:r>
            <a:r>
              <a:rPr lang="ar-SA" sz="5000" b="1" dirty="0" err="1" smtClean="0">
                <a:solidFill>
                  <a:schemeClr val="accent1"/>
                </a:solidFill>
              </a:rPr>
              <a:t>بعـا</a:t>
            </a:r>
            <a:r>
              <a:rPr lang="ar-SA" sz="5000" b="1" dirty="0" smtClean="0">
                <a:solidFill>
                  <a:schemeClr val="accent1"/>
                </a:solidFill>
              </a:rPr>
              <a:t> </a:t>
            </a:r>
            <a:r>
              <a:rPr lang="ar-SA" sz="5000" b="1" dirty="0" err="1" smtClean="0">
                <a:solidFill>
                  <a:schemeClr val="accent1"/>
                </a:solidFill>
              </a:rPr>
              <a:t>الرولسب</a:t>
            </a:r>
            <a:r>
              <a:rPr lang="ar-SA" sz="5000" b="1" dirty="0" smtClean="0">
                <a:solidFill>
                  <a:schemeClr val="accent1"/>
                </a:solidFill>
              </a:rPr>
              <a:t>: </a:t>
            </a:r>
            <a:r>
              <a:rPr lang="en-US" sz="5000" b="1" dirty="0" smtClean="0">
                <a:solidFill>
                  <a:schemeClr val="accent1"/>
                </a:solidFill>
              </a:rPr>
              <a:t> </a:t>
            </a:r>
            <a:r>
              <a:rPr lang="en-US" sz="4500" dirty="0" smtClean="0"/>
              <a:t/>
            </a:r>
            <a:br>
              <a:rPr lang="en-US" sz="4500" dirty="0" smtClean="0"/>
            </a:br>
            <a:r>
              <a:rPr lang="ar-SA" sz="4500" dirty="0" smtClean="0"/>
              <a:t>حينما يترك البول لفترة طويلة فإن بعض المركبات قد تترسب </a:t>
            </a:r>
            <a:r>
              <a:rPr lang="ar-SA" sz="4500" dirty="0" err="1" smtClean="0"/>
              <a:t>فى</a:t>
            </a:r>
            <a:r>
              <a:rPr lang="ar-SA" sz="4500" dirty="0" smtClean="0"/>
              <a:t> العبوة منها</a:t>
            </a:r>
            <a:r>
              <a:rPr lang="en-US" sz="4500" dirty="0" smtClean="0"/>
              <a:t>: </a:t>
            </a:r>
            <a:br>
              <a:rPr lang="en-US" sz="4500" dirty="0" smtClean="0"/>
            </a:br>
            <a:r>
              <a:rPr lang="ar-SA" sz="4500" dirty="0" smtClean="0"/>
              <a:t>الأملاح /الصديد /الخلايا البشرية /كرات الدم الحمراء/ </a:t>
            </a:r>
            <a:r>
              <a:rPr lang="ar-SA" sz="4500" dirty="0" err="1" smtClean="0"/>
              <a:t>الإسطوانات</a:t>
            </a:r>
            <a:r>
              <a:rPr lang="ar-SA" sz="4500" dirty="0" smtClean="0"/>
              <a:t> الكلوية / بعض بويضات الطفيليات وهذا </a:t>
            </a:r>
            <a:r>
              <a:rPr lang="ar-SA" sz="4500" dirty="0" err="1" smtClean="0"/>
              <a:t>يؤثرعلى</a:t>
            </a:r>
            <a:r>
              <a:rPr lang="ar-SA" sz="4500" dirty="0" smtClean="0"/>
              <a:t> اللون </a:t>
            </a:r>
            <a:r>
              <a:rPr lang="ar-SA" sz="4500" dirty="0" err="1" smtClean="0"/>
              <a:t>و</a:t>
            </a:r>
            <a:r>
              <a:rPr lang="ar-SA" sz="4500" dirty="0" smtClean="0"/>
              <a:t> المظهر للعينة وفى الغالب تكون العينة غير طبيعية (أما </a:t>
            </a:r>
            <a:r>
              <a:rPr lang="ar-SA" sz="4500" dirty="0" err="1" smtClean="0"/>
              <a:t>فى</a:t>
            </a:r>
            <a:r>
              <a:rPr lang="ar-SA" sz="4500" dirty="0" smtClean="0"/>
              <a:t> الحالات الطبيعية فلا يتكون </a:t>
            </a:r>
            <a:r>
              <a:rPr lang="ar-SA" sz="4500" dirty="0" err="1" smtClean="0"/>
              <a:t>اى</a:t>
            </a:r>
            <a:r>
              <a:rPr lang="ar-SA" sz="4500" dirty="0" smtClean="0"/>
              <a:t> راسب</a:t>
            </a:r>
            <a:r>
              <a:rPr lang="en-US" sz="4500" dirty="0" smtClean="0"/>
              <a:t>Deposit )</a:t>
            </a:r>
          </a:p>
          <a:p>
            <a:r>
              <a:rPr lang="ar-SA" sz="4500" dirty="0" smtClean="0"/>
              <a:t>وتحليل البول يتم مرة كل شهرين ، إلا إذا رأي الطبيب المعالج تعديل ذلك</a:t>
            </a:r>
            <a:r>
              <a:rPr lang="en-US" sz="4500" dirty="0" smtClean="0"/>
              <a:t>. </a:t>
            </a:r>
            <a:r>
              <a:rPr lang="ar-SA" sz="4500" dirty="0" smtClean="0"/>
              <a:t>واهمة تحليل البول </a:t>
            </a:r>
            <a:r>
              <a:rPr lang="ar-SA" sz="4500" dirty="0" err="1" smtClean="0"/>
              <a:t>اظهار</a:t>
            </a:r>
            <a:r>
              <a:rPr lang="ar-SA" sz="4500" dirty="0" smtClean="0"/>
              <a:t> الصديد – الأملاح – الزلال- الإصابة بمرض السكر</a:t>
            </a:r>
            <a:r>
              <a:rPr lang="en-US" dirty="0" smtClean="0"/>
              <a:t/>
            </a:r>
            <a:br>
              <a:rPr lang="en-US" dirty="0" smtClean="0"/>
            </a:b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85728"/>
            <a:ext cx="8229600" cy="2225668"/>
          </a:xfrm>
        </p:spPr>
        <p:txBody>
          <a:bodyPr>
            <a:normAutofit fontScale="90000"/>
          </a:bodyPr>
          <a:lstStyle/>
          <a:p>
            <a:pPr algn="r"/>
            <a:r>
              <a:rPr lang="en-US" sz="2200" dirty="0" smtClean="0"/>
              <a:t/>
            </a:r>
            <a:br>
              <a:rPr lang="en-US" sz="2200" dirty="0" smtClean="0"/>
            </a:br>
            <a:r>
              <a:rPr lang="en-US" sz="2200" dirty="0" smtClean="0"/>
              <a:t/>
            </a:r>
            <a:br>
              <a:rPr lang="en-US" sz="2200" dirty="0" smtClean="0"/>
            </a:br>
            <a:r>
              <a:rPr lang="ar-SA" sz="2700" b="1" dirty="0" smtClean="0">
                <a:solidFill>
                  <a:schemeClr val="accent1"/>
                </a:solidFill>
              </a:rPr>
              <a:t>تركيب البول</a:t>
            </a:r>
            <a:r>
              <a:rPr lang="en-US" sz="2700" b="1" dirty="0" smtClean="0">
                <a:solidFill>
                  <a:schemeClr val="accent1"/>
                </a:solidFill>
              </a:rPr>
              <a:t> :</a:t>
            </a:r>
            <a:r>
              <a:rPr lang="en-US" sz="2200" dirty="0" smtClean="0"/>
              <a:t/>
            </a:r>
            <a:br>
              <a:rPr lang="en-US" sz="2200" dirty="0" smtClean="0"/>
            </a:br>
            <a:r>
              <a:rPr lang="en-US" sz="2200" dirty="0" smtClean="0"/>
              <a:t> -1</a:t>
            </a:r>
            <a:r>
              <a:rPr lang="ar-SA" sz="2200" dirty="0" smtClean="0"/>
              <a:t>نسبة </a:t>
            </a:r>
            <a:r>
              <a:rPr lang="ar-SA" sz="2200" dirty="0" err="1" smtClean="0"/>
              <a:t>الكرياتينين</a:t>
            </a:r>
            <a:r>
              <a:rPr lang="en-US" sz="2200" dirty="0" smtClean="0"/>
              <a:t> </a:t>
            </a:r>
            <a:br>
              <a:rPr lang="en-US" sz="2200" dirty="0" smtClean="0"/>
            </a:br>
            <a:r>
              <a:rPr lang="ar-SA" sz="2200" dirty="0" smtClean="0"/>
              <a:t>    </a:t>
            </a:r>
            <a:r>
              <a:rPr lang="ar-SA" sz="2200" dirty="0" err="1" smtClean="0"/>
              <a:t>الكرياتينين</a:t>
            </a:r>
            <a:r>
              <a:rPr lang="ar-SA" sz="2200" dirty="0" smtClean="0"/>
              <a:t>  مادة كيميائية يعتبرها الجسم بواقي</a:t>
            </a:r>
            <a:r>
              <a:rPr lang="en-US" sz="2200" dirty="0" smtClean="0"/>
              <a:t>  </a:t>
            </a:r>
            <a:r>
              <a:rPr lang="ar-SA" sz="2200" dirty="0" smtClean="0"/>
              <a:t>( عوادم) يجب التخلص منها عن طريق إخراجها بمعرفة </a:t>
            </a:r>
            <a:r>
              <a:rPr lang="ar-SA" sz="2200" dirty="0" err="1" smtClean="0"/>
              <a:t>الكلوة</a:t>
            </a:r>
            <a:r>
              <a:rPr lang="ar-SA" sz="2200" dirty="0" smtClean="0"/>
              <a:t> إلي البول وفي حالة </a:t>
            </a:r>
            <a:r>
              <a:rPr lang="ar-SA" sz="2200" dirty="0" err="1" smtClean="0"/>
              <a:t>الكلوة</a:t>
            </a:r>
            <a:r>
              <a:rPr lang="ar-SA" sz="2200" dirty="0" smtClean="0"/>
              <a:t> الطبيعية ، يتم التخلص من </a:t>
            </a:r>
            <a:r>
              <a:rPr lang="ar-SA" sz="2200" dirty="0" err="1" smtClean="0"/>
              <a:t>الكرياتنين</a:t>
            </a:r>
            <a:r>
              <a:rPr lang="ar-SA" sz="2200" dirty="0" smtClean="0"/>
              <a:t> في البول بكثرة فلا يبقي منه في الدم إلا النسبة الطبيعية وهي 0.5 – 1.4 </a:t>
            </a:r>
            <a:r>
              <a:rPr lang="ar-SA" sz="2200" dirty="0" err="1" smtClean="0"/>
              <a:t>ملجرام</a:t>
            </a:r>
            <a:r>
              <a:rPr lang="en-US" sz="2200" dirty="0" smtClean="0"/>
              <a:t>% </a:t>
            </a:r>
            <a:br>
              <a:rPr lang="en-US" sz="2200" dirty="0" smtClean="0"/>
            </a:br>
            <a:r>
              <a:rPr lang="ar-SA" sz="2200" dirty="0" smtClean="0"/>
              <a:t>أما إذا ضعف نشاط </a:t>
            </a:r>
            <a:r>
              <a:rPr lang="ar-SA" sz="2200" dirty="0" err="1" smtClean="0"/>
              <a:t>الكلوة</a:t>
            </a:r>
            <a:r>
              <a:rPr lang="ar-SA" sz="2200" dirty="0" smtClean="0"/>
              <a:t> فيكون إخراج </a:t>
            </a:r>
            <a:r>
              <a:rPr lang="ar-SA" sz="2200" dirty="0" err="1" smtClean="0"/>
              <a:t>الكرياتنين</a:t>
            </a:r>
            <a:r>
              <a:rPr lang="ar-SA" sz="2200" dirty="0" smtClean="0"/>
              <a:t> في البول أقل.. فيتراكم في الدم وترتفع نسبته</a:t>
            </a:r>
            <a:r>
              <a:rPr lang="en-US" sz="2200" dirty="0" smtClean="0"/>
              <a:t> </a:t>
            </a:r>
            <a:r>
              <a:rPr lang="en-US" dirty="0" smtClean="0"/>
              <a:t/>
            </a:r>
            <a:br>
              <a:rPr lang="en-US" dirty="0" smtClean="0"/>
            </a:br>
            <a:endParaRPr lang="ar-EG" dirty="0"/>
          </a:p>
        </p:txBody>
      </p:sp>
      <p:sp>
        <p:nvSpPr>
          <p:cNvPr id="3" name="عنصر نائب للمحتوى 2"/>
          <p:cNvSpPr>
            <a:spLocks noGrp="1"/>
          </p:cNvSpPr>
          <p:nvPr>
            <p:ph idx="1"/>
          </p:nvPr>
        </p:nvSpPr>
        <p:spPr>
          <a:xfrm>
            <a:off x="457200" y="2643182"/>
            <a:ext cx="8229600" cy="3857652"/>
          </a:xfrm>
        </p:spPr>
        <p:txBody>
          <a:bodyPr>
            <a:normAutofit fontScale="62500" lnSpcReduction="20000"/>
          </a:bodyPr>
          <a:lstStyle/>
          <a:p>
            <a:r>
              <a:rPr lang="ar-SA" sz="3600" b="1" dirty="0" smtClean="0">
                <a:solidFill>
                  <a:schemeClr val="accent1"/>
                </a:solidFill>
              </a:rPr>
              <a:t>فحص وظائف الكلى</a:t>
            </a:r>
            <a:r>
              <a:rPr lang="ar-SA" sz="3600" dirty="0" smtClean="0">
                <a:solidFill>
                  <a:schemeClr val="accent1"/>
                </a:solidFill>
              </a:rPr>
              <a:t>   </a:t>
            </a:r>
            <a:r>
              <a:rPr lang="en-US" sz="3600" b="1" dirty="0" smtClean="0">
                <a:solidFill>
                  <a:schemeClr val="accent1"/>
                </a:solidFill>
              </a:rPr>
              <a:t>Kidney Function Tests</a:t>
            </a:r>
            <a:endParaRPr lang="en-US" sz="3600" dirty="0" smtClean="0">
              <a:solidFill>
                <a:schemeClr val="accent1"/>
              </a:solidFill>
            </a:endParaRPr>
          </a:p>
          <a:p>
            <a:r>
              <a:rPr lang="ar-SA" b="1" dirty="0" smtClean="0"/>
              <a:t>تلعب التحاليل الطبية </a:t>
            </a:r>
            <a:r>
              <a:rPr lang="ar-SA" b="1" dirty="0" err="1" smtClean="0"/>
              <a:t>دورآ</a:t>
            </a:r>
            <a:r>
              <a:rPr lang="ar-SA" b="1" dirty="0" smtClean="0"/>
              <a:t> </a:t>
            </a:r>
            <a:r>
              <a:rPr lang="ar-SA" b="1" dirty="0" err="1" smtClean="0"/>
              <a:t>هامآ</a:t>
            </a:r>
            <a:r>
              <a:rPr lang="ar-SA" b="1" dirty="0" smtClean="0"/>
              <a:t> </a:t>
            </a:r>
            <a:r>
              <a:rPr lang="ar-SA" b="1" dirty="0" err="1" smtClean="0"/>
              <a:t>جدآ</a:t>
            </a:r>
            <a:r>
              <a:rPr lang="ar-SA" b="1" dirty="0" smtClean="0"/>
              <a:t> في تقييم الوظيفة الكلوية في كثير من </a:t>
            </a:r>
            <a:r>
              <a:rPr lang="ar-SA" b="1" dirty="0" err="1" smtClean="0"/>
              <a:t>الامراض</a:t>
            </a:r>
            <a:r>
              <a:rPr lang="ar-SA" b="1" dirty="0" smtClean="0"/>
              <a:t> التي تصيب الكلية ، كما تقوم بمتابعة مرضى الكلى والتنبؤ </a:t>
            </a:r>
            <a:r>
              <a:rPr lang="ar-SA" b="1" dirty="0" err="1" smtClean="0"/>
              <a:t>بانذار</a:t>
            </a:r>
            <a:r>
              <a:rPr lang="ar-SA" b="1" dirty="0" smtClean="0"/>
              <a:t> الحالة المرضية لديهم وهذه التحاليل هي</a:t>
            </a:r>
            <a:r>
              <a:rPr lang="en-US" b="1" dirty="0" smtClean="0"/>
              <a:t> :</a:t>
            </a:r>
            <a:endParaRPr lang="en-US" dirty="0" smtClean="0"/>
          </a:p>
          <a:p>
            <a:pPr lvl="0"/>
            <a:r>
              <a:rPr lang="ar-SA" b="1" dirty="0" smtClean="0"/>
              <a:t>قياس </a:t>
            </a:r>
            <a:r>
              <a:rPr lang="ar-SA" b="1" dirty="0" err="1" smtClean="0"/>
              <a:t>البولينا</a:t>
            </a:r>
            <a:r>
              <a:rPr lang="en-US" b="1" dirty="0" smtClean="0"/>
              <a:t> ( Urea) : </a:t>
            </a:r>
            <a:r>
              <a:rPr lang="ar-SA" b="1" dirty="0" err="1" smtClean="0"/>
              <a:t>البولينا</a:t>
            </a:r>
            <a:r>
              <a:rPr lang="ar-SA" b="1" dirty="0" smtClean="0"/>
              <a:t> هي الناتج الرئيس والنهائي لعمليات التمثيل الغذائي للبروتينات في الثدييات ، وتتكون </a:t>
            </a:r>
            <a:r>
              <a:rPr lang="ar-SA" b="1" dirty="0" err="1" smtClean="0"/>
              <a:t>البولينا</a:t>
            </a:r>
            <a:r>
              <a:rPr lang="ar-SA" b="1" dirty="0" smtClean="0"/>
              <a:t> في الكبد ثم تمر في الدم إلى الكلى حيث تخرج مع البول</a:t>
            </a:r>
            <a:r>
              <a:rPr lang="en-US" b="1" dirty="0" smtClean="0"/>
              <a:t> .</a:t>
            </a:r>
            <a:endParaRPr lang="en-US" dirty="0" smtClean="0"/>
          </a:p>
          <a:p>
            <a:r>
              <a:rPr lang="ar-SA" b="1" dirty="0" smtClean="0"/>
              <a:t>وتدخل في تكوين </a:t>
            </a:r>
            <a:r>
              <a:rPr lang="ar-SA" b="1" dirty="0" err="1" smtClean="0"/>
              <a:t>اليوريا</a:t>
            </a:r>
            <a:r>
              <a:rPr lang="ar-SA" b="1" dirty="0" smtClean="0"/>
              <a:t> من </a:t>
            </a:r>
            <a:r>
              <a:rPr lang="ar-SA" b="1" dirty="0" err="1" smtClean="0"/>
              <a:t>الامونيا</a:t>
            </a:r>
            <a:r>
              <a:rPr lang="en-US" b="1" dirty="0" smtClean="0"/>
              <a:t> ( NH3) </a:t>
            </a:r>
            <a:r>
              <a:rPr lang="ar-SA" b="1" dirty="0" smtClean="0"/>
              <a:t>السامة التي تتكون من هدم </a:t>
            </a:r>
            <a:r>
              <a:rPr lang="ar-SA" b="1" dirty="0" err="1" smtClean="0"/>
              <a:t>الحموض</a:t>
            </a:r>
            <a:r>
              <a:rPr lang="ar-SA" b="1" dirty="0" smtClean="0"/>
              <a:t> </a:t>
            </a:r>
            <a:r>
              <a:rPr lang="ar-SA" b="1" dirty="0" err="1" smtClean="0"/>
              <a:t>الامينية</a:t>
            </a:r>
            <a:r>
              <a:rPr lang="en-US" b="1" dirty="0" smtClean="0"/>
              <a:t> .</a:t>
            </a:r>
            <a:r>
              <a:rPr lang="ar-SA" b="1" dirty="0" smtClean="0"/>
              <a:t> رغم أن مستوى </a:t>
            </a:r>
            <a:r>
              <a:rPr lang="ar-SA" b="1" dirty="0" err="1" smtClean="0"/>
              <a:t>البولينا</a:t>
            </a:r>
            <a:r>
              <a:rPr lang="ar-SA" b="1" dirty="0" smtClean="0"/>
              <a:t> في الدم يعتبر </a:t>
            </a:r>
            <a:r>
              <a:rPr lang="ar-SA" b="1" dirty="0" err="1" smtClean="0"/>
              <a:t>مؤشرآ</a:t>
            </a:r>
            <a:r>
              <a:rPr lang="ar-SA" b="1" dirty="0" smtClean="0"/>
              <a:t> غير حساس للوظيفة الكلوية إلا أن سهولة القياس جعلته من الاختبارات الشائعة وعدم حساسية هذا الاختبار في أنه يجب أن تُفقد أكثر من 50% من وظيفة </a:t>
            </a:r>
            <a:r>
              <a:rPr lang="ar-SA" b="1" dirty="0" err="1" smtClean="0"/>
              <a:t>الكبيبات</a:t>
            </a:r>
            <a:r>
              <a:rPr lang="ar-SA" b="1" dirty="0" smtClean="0"/>
              <a:t> الكلوية حتى يتأثر مستوى </a:t>
            </a:r>
            <a:r>
              <a:rPr lang="ar-SA" b="1" dirty="0" err="1" smtClean="0"/>
              <a:t>البولينا</a:t>
            </a:r>
            <a:r>
              <a:rPr lang="ar-SA" b="1" dirty="0" smtClean="0"/>
              <a:t> في الدم ، زيادة على ذلك فهناك </a:t>
            </a:r>
            <a:r>
              <a:rPr lang="ar-SA" b="1" dirty="0" err="1" smtClean="0"/>
              <a:t>اسباب</a:t>
            </a:r>
            <a:r>
              <a:rPr lang="ar-SA" b="1" dirty="0" smtClean="0"/>
              <a:t> كثيرة غير كلوية المنشأ يمكن أن تسبب ارتفاع </a:t>
            </a:r>
            <a:r>
              <a:rPr lang="ar-SA" b="1" dirty="0" err="1" smtClean="0"/>
              <a:t>البولينا</a:t>
            </a:r>
            <a:r>
              <a:rPr lang="ar-SA" b="1" dirty="0" smtClean="0"/>
              <a:t> في الدم ، كما أن مستوى </a:t>
            </a:r>
            <a:r>
              <a:rPr lang="ar-SA" b="1" dirty="0" err="1" smtClean="0"/>
              <a:t>البولينا</a:t>
            </a:r>
            <a:r>
              <a:rPr lang="ar-SA" b="1" dirty="0" smtClean="0"/>
              <a:t> في الدم يتأثر بالبروتينات في الغذاء وكمية </a:t>
            </a:r>
            <a:r>
              <a:rPr lang="ar-SA" b="1" dirty="0" err="1" smtClean="0"/>
              <a:t>الرشيح</a:t>
            </a:r>
            <a:r>
              <a:rPr lang="ar-SA" b="1" dirty="0" smtClean="0"/>
              <a:t> </a:t>
            </a:r>
            <a:r>
              <a:rPr lang="ar-SA" b="1" dirty="0" err="1" smtClean="0"/>
              <a:t>الكبيبي</a:t>
            </a:r>
            <a:r>
              <a:rPr lang="ar-SA" b="1" dirty="0" smtClean="0"/>
              <a:t> في الكلى</a:t>
            </a:r>
            <a:r>
              <a:rPr lang="en-US" b="1" dirty="0" smtClean="0"/>
              <a:t> .</a:t>
            </a:r>
            <a:endParaRPr lang="en-US" dirty="0" smtClean="0"/>
          </a:p>
          <a:p>
            <a:r>
              <a:rPr lang="ar-SA" b="1" dirty="0" smtClean="0"/>
              <a:t>مستوى تركيز </a:t>
            </a:r>
            <a:r>
              <a:rPr lang="ar-SA" b="1" dirty="0" err="1" smtClean="0"/>
              <a:t>البولينا</a:t>
            </a:r>
            <a:r>
              <a:rPr lang="ar-SA" b="1" dirty="0" smtClean="0"/>
              <a:t> في البول يتراوح ما بين 20 - 40 </a:t>
            </a:r>
            <a:r>
              <a:rPr lang="ar-SA" b="1" dirty="0" err="1" smtClean="0"/>
              <a:t>مجم</a:t>
            </a:r>
            <a:r>
              <a:rPr lang="ar-SA" b="1" dirty="0" smtClean="0"/>
              <a:t> / 100 </a:t>
            </a:r>
            <a:r>
              <a:rPr lang="ar-SA" b="1" dirty="0" err="1" smtClean="0"/>
              <a:t>ملليتر</a:t>
            </a:r>
            <a:r>
              <a:rPr lang="ar-SA" b="1" dirty="0" smtClean="0"/>
              <a:t> دم ، وفي </a:t>
            </a:r>
            <a:r>
              <a:rPr lang="ar-SA" b="1" dirty="0" err="1" smtClean="0"/>
              <a:t>الاطفال</a:t>
            </a:r>
            <a:r>
              <a:rPr lang="ar-SA" b="1" dirty="0" smtClean="0"/>
              <a:t> الرضع ما بين 5 - 15 </a:t>
            </a:r>
            <a:r>
              <a:rPr lang="ar-SA" b="1" dirty="0" err="1" smtClean="0"/>
              <a:t>مجم</a:t>
            </a:r>
            <a:r>
              <a:rPr lang="ar-SA" b="1" dirty="0" smtClean="0"/>
              <a:t> / 100 </a:t>
            </a:r>
            <a:r>
              <a:rPr lang="ar-SA" b="1" dirty="0" err="1" smtClean="0"/>
              <a:t>ملليتر</a:t>
            </a:r>
            <a:r>
              <a:rPr lang="ar-SA" b="1" dirty="0" smtClean="0"/>
              <a:t> دم ، </a:t>
            </a:r>
            <a:r>
              <a:rPr lang="ar-SA" b="1" dirty="0" err="1" smtClean="0"/>
              <a:t>والاولاد</a:t>
            </a:r>
            <a:r>
              <a:rPr lang="ar-SA" b="1" dirty="0" smtClean="0"/>
              <a:t> من 5 - 20 </a:t>
            </a:r>
            <a:r>
              <a:rPr lang="ar-SA" b="1" dirty="0" err="1" smtClean="0"/>
              <a:t>مجم</a:t>
            </a:r>
            <a:r>
              <a:rPr lang="ar-SA" b="1" dirty="0" smtClean="0"/>
              <a:t> / 100 </a:t>
            </a:r>
            <a:r>
              <a:rPr lang="ar-SA" b="1" dirty="0" err="1" smtClean="0"/>
              <a:t>ملليتر</a:t>
            </a:r>
            <a:r>
              <a:rPr lang="ar-SA" b="1" dirty="0" smtClean="0"/>
              <a:t> دم</a:t>
            </a:r>
            <a:r>
              <a:rPr lang="en-US" b="1" dirty="0" smtClean="0"/>
              <a:t> .</a:t>
            </a:r>
            <a:endParaRPr lang="en-US" dirty="0" smtClean="0"/>
          </a:p>
          <a:p>
            <a:endParaRPr lang="ar-EG"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TotalTime>
  <Words>953</Words>
  <PresentationFormat>عرض على الشاشة (3:4)‏</PresentationFormat>
  <Paragraphs>102</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سمة Office</vt:lpstr>
      <vt:lpstr>المحاضره السابعه           كيمياء الدم والسوائل  الحيويه Blood and Body Fluids Chemistry  </vt:lpstr>
      <vt:lpstr>المحاضره السابعه                          البول   Urine</vt:lpstr>
      <vt:lpstr>    فإذا زادت كمية البول عن 3000سم3 في 24 ساعة اعتبر هذا فرط ) أي كثرة) بول.. وله أسباب عديدة..منها ، كثرة شرب الماء والسوائل، أو استعمال الأدوية المدرة للبول أو الإصابة بمرض السكر..الخ        .يحتوى البول على مكونات مختلفة منها ما يكون موجود بصورة طبيعية (مركبات نيتروجينية) مثل/حمض البوليك /البولينا/الكرياتينين/بعض الأملاح والأحماض الناتجة من عمليات التمثيل الغذائى وبعض الصبغات بكمية محدودة0  </vt:lpstr>
      <vt:lpstr> المركبات الغير طبيعية فى البول مثل:</vt:lpstr>
      <vt:lpstr>الشريحة 5</vt:lpstr>
      <vt:lpstr>  رابعـا الـدم    : Blood *** أسـباب و جود الدم فى البول :-  - تناول بعض العقاقير التى تؤدى الى زيادة سيولة الدم  - أمراض الكلى والجهاز البولى وإلتهاب الحالب و المثانة -  قرحة المثانة / إستخدام المناظير/سرطان الجهاز البولى  - الحصوات الكلوية / بلهاريسيا المجارى البولية النشطة </vt:lpstr>
      <vt:lpstr>  ثانيا الحجم:Volume       حجم البول الطبيعى يتراوح مابين لتر الى لترو نصف فى الأشخاص البالغين لاحظ *** يزدا د حجم البول فى الحالات الأتية: 1- تناول عقاقير مدرة للبول  -2 مرض البول السكرى 3- نقص هرمون الفص الخلفى للغدة النخامية 4 - بعض أمراض الكلى *** ينقص حجم البول فى الحالات اللآتية  ”:                                                              : --1القىء و الأسهال وحالات العرق الشديد و الحميات2-  - فترات الصيام وبعض أمراض الكلى0 </vt:lpstr>
      <vt:lpstr>خامسا المظهر    :Aspect المظهر الطبيعى للبول (رائق) Clear  ويكون البول ((turbid) عكـر للأسباب اللآتية : إذا ترك البول فترة طويلة فإنه يتحول بفعل البكتيريا الى عكر ترسبات أملاح اليورات والفوسفات وجود بعض الخلايا فى البول (الصديد/الدم) </vt:lpstr>
      <vt:lpstr>  تركيب البول :  -1نسبة الكرياتينين      الكرياتينين  مادة كيميائية يعتبرها الجسم بواقي  ( عوادم) يجب التخلص منها عن طريق إخراجها بمعرفة الكلوة إلي البول وفي حالة الكلوة الطبيعية ، يتم التخلص من الكرياتنين في البول بكثرة فلا يبقي منه في الدم إلا النسبة الطبيعية وهي 0.5 – 1.4 ملجرام%  أما إذا ضعف نشاط الكلوة فيكون إخراج الكرياتنين في البول أقل.. فيتراكم في الدم وترتفع نسبته  </vt:lpstr>
      <vt:lpstr> اسباب ارتفاع مستوى البولينا في الدم : </vt:lpstr>
      <vt:lpstr> تركيب ووظائف السائل الشوكي Spinal fluid </vt:lpstr>
      <vt:lpstr> دورة السائل الشوكي </vt:lpstr>
      <vt:lpstr>النموذج الطبيعي للCSF  يكون :</vt:lpstr>
      <vt:lpstr> خصائص وتركيب السائل الشوكي </vt:lpstr>
      <vt:lpstr> وظائف السائل الشوكي </vt:lpstr>
      <vt:lpstr> فى الطبيعى السائل الشوكي لا يحتوى على أى بكتريا وفى حالات معينة يحتوى السائل على بكتريا أو فيروسات مثل الالتهاب السحائى البكتيرى او الفيروسى ويتم التعرف عليها عن طريق اخذ غينة وعمل صبغة ومزرعة         </vt:lpstr>
      <vt:lpstr>الفحص الكيميائي لسائل النخاع الشوكي</vt:lpstr>
      <vt:lpstr>الأهميه  التشخيصيه لسائل النخاع الشوكي</vt:lpstr>
      <vt:lpstr>البزل القطني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كيمياء الدم والسوائل  الحيويه Blood and Body Fluids Chemistry  </dc:title>
  <dc:creator>pc</dc:creator>
  <cp:lastModifiedBy>pc</cp:lastModifiedBy>
  <cp:revision>210</cp:revision>
  <dcterms:created xsi:type="dcterms:W3CDTF">2020-03-16T18:16:41Z</dcterms:created>
  <dcterms:modified xsi:type="dcterms:W3CDTF">2020-03-22T14:59:30Z</dcterms:modified>
</cp:coreProperties>
</file>